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69" r:id="rId2"/>
    <p:sldId id="389" r:id="rId3"/>
    <p:sldId id="331" r:id="rId4"/>
    <p:sldId id="327" r:id="rId5"/>
    <p:sldId id="395" r:id="rId6"/>
    <p:sldId id="401" r:id="rId7"/>
    <p:sldId id="329" r:id="rId8"/>
    <p:sldId id="330" r:id="rId9"/>
    <p:sldId id="403" r:id="rId10"/>
    <p:sldId id="419" r:id="rId11"/>
    <p:sldId id="390" r:id="rId12"/>
    <p:sldId id="326" r:id="rId13"/>
    <p:sldId id="281" r:id="rId14"/>
    <p:sldId id="275" r:id="rId15"/>
    <p:sldId id="391" r:id="rId16"/>
    <p:sldId id="392" r:id="rId17"/>
    <p:sldId id="285" r:id="rId18"/>
    <p:sldId id="287" r:id="rId19"/>
    <p:sldId id="393" r:id="rId20"/>
    <p:sldId id="341" r:id="rId21"/>
    <p:sldId id="399" r:id="rId22"/>
    <p:sldId id="280" r:id="rId23"/>
    <p:sldId id="342" r:id="rId24"/>
    <p:sldId id="343" r:id="rId25"/>
    <p:sldId id="290" r:id="rId26"/>
    <p:sldId id="344" r:id="rId27"/>
    <p:sldId id="293" r:id="rId28"/>
    <p:sldId id="333" r:id="rId29"/>
    <p:sldId id="295" r:id="rId30"/>
    <p:sldId id="296" r:id="rId31"/>
    <p:sldId id="297" r:id="rId32"/>
    <p:sldId id="336" r:id="rId33"/>
    <p:sldId id="340" r:id="rId34"/>
    <p:sldId id="337" r:id="rId35"/>
    <p:sldId id="339" r:id="rId36"/>
    <p:sldId id="298" r:id="rId37"/>
    <p:sldId id="271" r:id="rId38"/>
    <p:sldId id="334" r:id="rId39"/>
    <p:sldId id="335" r:id="rId40"/>
    <p:sldId id="292" r:id="rId41"/>
    <p:sldId id="359" r:id="rId42"/>
    <p:sldId id="396" r:id="rId43"/>
    <p:sldId id="345" r:id="rId44"/>
    <p:sldId id="349" r:id="rId45"/>
    <p:sldId id="350" r:id="rId46"/>
    <p:sldId id="414" r:id="rId47"/>
    <p:sldId id="416" r:id="rId48"/>
    <p:sldId id="415" r:id="rId49"/>
    <p:sldId id="351" r:id="rId50"/>
    <p:sldId id="302" r:id="rId51"/>
    <p:sldId id="346" r:id="rId52"/>
    <p:sldId id="352" r:id="rId53"/>
    <p:sldId id="348" r:id="rId54"/>
    <p:sldId id="353" r:id="rId55"/>
    <p:sldId id="356" r:id="rId56"/>
    <p:sldId id="357" r:id="rId57"/>
    <p:sldId id="354" r:id="rId58"/>
    <p:sldId id="355" r:id="rId59"/>
    <p:sldId id="397" r:id="rId60"/>
    <p:sldId id="358" r:id="rId61"/>
    <p:sldId id="402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5" r:id="rId76"/>
    <p:sldId id="376" r:id="rId77"/>
    <p:sldId id="377" r:id="rId78"/>
    <p:sldId id="378" r:id="rId79"/>
    <p:sldId id="382" r:id="rId80"/>
    <p:sldId id="374" r:id="rId81"/>
    <p:sldId id="417" r:id="rId82"/>
    <p:sldId id="380" r:id="rId83"/>
    <p:sldId id="398" r:id="rId84"/>
    <p:sldId id="360" r:id="rId85"/>
    <p:sldId id="400" r:id="rId86"/>
    <p:sldId id="317" r:id="rId87"/>
    <p:sldId id="304" r:id="rId88"/>
    <p:sldId id="318" r:id="rId89"/>
    <p:sldId id="305" r:id="rId90"/>
    <p:sldId id="320" r:id="rId91"/>
    <p:sldId id="306" r:id="rId92"/>
    <p:sldId id="321" r:id="rId93"/>
    <p:sldId id="307" r:id="rId94"/>
    <p:sldId id="308" r:id="rId95"/>
    <p:sldId id="384" r:id="rId96"/>
    <p:sldId id="388" r:id="rId97"/>
    <p:sldId id="404" r:id="rId98"/>
    <p:sldId id="405" r:id="rId99"/>
    <p:sldId id="406" r:id="rId100"/>
    <p:sldId id="407" r:id="rId101"/>
    <p:sldId id="408" r:id="rId102"/>
    <p:sldId id="386" r:id="rId103"/>
    <p:sldId id="387" r:id="rId104"/>
    <p:sldId id="409" r:id="rId105"/>
    <p:sldId id="410" r:id="rId106"/>
    <p:sldId id="411" r:id="rId107"/>
    <p:sldId id="413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F60D267-59B4-104B-A19B-4C58C9DD332D}">
          <p14:sldIdLst>
            <p14:sldId id="269"/>
            <p14:sldId id="389"/>
            <p14:sldId id="331"/>
            <p14:sldId id="327"/>
            <p14:sldId id="395"/>
            <p14:sldId id="401"/>
            <p14:sldId id="329"/>
            <p14:sldId id="330"/>
            <p14:sldId id="403"/>
            <p14:sldId id="419"/>
            <p14:sldId id="390"/>
            <p14:sldId id="326"/>
            <p14:sldId id="281"/>
            <p14:sldId id="275"/>
            <p14:sldId id="391"/>
            <p14:sldId id="392"/>
            <p14:sldId id="285"/>
            <p14:sldId id="287"/>
            <p14:sldId id="393"/>
            <p14:sldId id="341"/>
            <p14:sldId id="399"/>
            <p14:sldId id="280"/>
            <p14:sldId id="342"/>
            <p14:sldId id="343"/>
            <p14:sldId id="290"/>
            <p14:sldId id="344"/>
            <p14:sldId id="293"/>
            <p14:sldId id="333"/>
            <p14:sldId id="295"/>
            <p14:sldId id="296"/>
            <p14:sldId id="297"/>
            <p14:sldId id="336"/>
            <p14:sldId id="340"/>
            <p14:sldId id="337"/>
            <p14:sldId id="339"/>
            <p14:sldId id="298"/>
            <p14:sldId id="271"/>
            <p14:sldId id="334"/>
            <p14:sldId id="335"/>
            <p14:sldId id="292"/>
            <p14:sldId id="359"/>
            <p14:sldId id="396"/>
            <p14:sldId id="345"/>
            <p14:sldId id="349"/>
            <p14:sldId id="350"/>
            <p14:sldId id="414"/>
            <p14:sldId id="416"/>
            <p14:sldId id="415"/>
            <p14:sldId id="351"/>
            <p14:sldId id="302"/>
            <p14:sldId id="346"/>
            <p14:sldId id="352"/>
            <p14:sldId id="348"/>
            <p14:sldId id="353"/>
            <p14:sldId id="356"/>
            <p14:sldId id="357"/>
            <p14:sldId id="354"/>
            <p14:sldId id="355"/>
            <p14:sldId id="397"/>
            <p14:sldId id="358"/>
            <p14:sldId id="402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76"/>
            <p14:sldId id="377"/>
            <p14:sldId id="378"/>
            <p14:sldId id="382"/>
            <p14:sldId id="374"/>
            <p14:sldId id="417"/>
            <p14:sldId id="380"/>
            <p14:sldId id="398"/>
            <p14:sldId id="360"/>
            <p14:sldId id="400"/>
            <p14:sldId id="317"/>
            <p14:sldId id="304"/>
            <p14:sldId id="318"/>
            <p14:sldId id="305"/>
            <p14:sldId id="320"/>
            <p14:sldId id="306"/>
            <p14:sldId id="321"/>
            <p14:sldId id="307"/>
            <p14:sldId id="308"/>
            <p14:sldId id="384"/>
            <p14:sldId id="388"/>
            <p14:sldId id="404"/>
            <p14:sldId id="405"/>
            <p14:sldId id="406"/>
            <p14:sldId id="407"/>
            <p14:sldId id="408"/>
            <p14:sldId id="386"/>
            <p14:sldId id="387"/>
            <p14:sldId id="409"/>
            <p14:sldId id="410"/>
            <p14:sldId id="411"/>
            <p14:sldId id="413"/>
          </p14:sldIdLst>
        </p14:section>
        <p14:section name="bin" id="{63A4D5B5-51FE-904C-B748-117EAA4E1FD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1513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3558" userDrawn="1">
          <p15:clr>
            <a:srgbClr val="A4A3A4"/>
          </p15:clr>
        </p15:guide>
        <p15:guide id="8" pos="2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AEAEAE"/>
    <a:srgbClr val="F68B33"/>
    <a:srgbClr val="EB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8"/>
    <p:restoredTop sz="94663"/>
  </p:normalViewPr>
  <p:slideViewPr>
    <p:cSldViewPr snapToGrid="0" snapToObjects="1">
      <p:cViewPr varScale="1">
        <p:scale>
          <a:sx n="99" d="100"/>
          <a:sy n="99" d="100"/>
        </p:scale>
        <p:origin x="192" y="568"/>
      </p:cViewPr>
      <p:guideLst>
        <p:guide orient="horz" pos="1003"/>
        <p:guide pos="551"/>
        <p:guide orient="horz" pos="1513"/>
        <p:guide orient="horz" pos="459"/>
        <p:guide pos="3840"/>
        <p:guide orient="horz" pos="663"/>
        <p:guide orient="horz" pos="3558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F432-2AD6-F64D-8EED-37C52905BBFB}" type="datetimeFigureOut">
              <a:rPr lang="en-AU" smtClean="0"/>
              <a:t>17/3/19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99DA-5B1C-684F-8ED9-0F5D98F58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6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16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Rephrase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5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pipe shortcut + info on pipe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89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13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Using again the gapminder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E99DA-5B1C-684F-8ED9-0F5D98F58178}" type="slidenum">
              <a:rPr lang="en-AU" smtClean="0"/>
              <a:t>95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8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261-4B22-0D40-A8B6-23B647BAD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E08D2-F563-4D46-A5B9-789F00BA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1969-0FBC-B040-898A-F9BB8547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D839-C64C-5E44-BD3F-FDB2B61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6601-BBA6-C945-8BB5-385F4B8B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5E44-8572-1D45-A5F8-20FF52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F0EC-1842-E145-99B5-60C2C096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692B-9B2E-4249-88CA-42587BC9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EEDC-AD6F-0C4C-814B-BEB2898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FEED-4731-9846-8555-1C91BD96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6223C-D696-7546-BA96-D4F3CA7E3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FA91-038D-BF4F-BDB1-F1D7ED71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E462-EDC3-6B4A-A176-8A53DE96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9C0-BBA8-694A-8751-AEA68988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4E50-4775-2747-9305-3840D226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238-BFA5-6E4D-AAFE-50733468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17F1-B315-6247-BE60-83A66B94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4BDD-D86F-EE48-85EF-1E341D9C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D53F-8E95-4F46-B2ED-FC7027C4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F2D-E2CA-EE45-A31E-C9204D7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24-7DAF-5345-BFAD-E9AD58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8048-DBEF-2C40-BAAC-E4383EDD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DAD7-FF64-C342-92BF-071523FF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2569-E744-A045-9436-7FF485E7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17CF-FC4A-ED49-9CDD-7706360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DD-6B00-2C44-85F1-963F557C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B0D5-EA5D-5446-882B-984E9F96E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4AE4-A879-134C-BC70-5D22C082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7F12-0177-7F43-B6F3-D334417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D638F-18C3-CC41-B481-23C8C8B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384F-B840-8F4B-8A75-432D6CB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EE68-5269-5E46-9C70-51BF9FC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650B-1395-F443-9D67-4D96347F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7622-9679-1743-BBD0-AE569761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F81F-5650-7D48-A12F-216AF0097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B6571-F8C8-6F4B-AAA2-39550C29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0F41E-3E4B-B147-9078-FEBB8A6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420B7-734C-B34C-A985-7032AD9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DE662-0495-684A-B215-726A0A0A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2E1-1630-8745-B347-18A325D2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B5E-334B-A94A-904E-7AAB96B4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C105F-EF9F-EA49-8A82-F9C3DAB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F428-4CC5-9A41-B40C-A602ED1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67BCB-C230-FF4D-811A-D005E051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5D291-E123-9247-97E2-A435FBB6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7206-91F9-BC46-BFF1-346AF1E3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CAA-137E-B94A-98C5-B7E79F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B139-488D-DB4F-993D-B7E1A3CA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7E3B-87AA-2A4B-9F8D-DCE7E574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45C1-18E5-6A4A-AE41-429123BF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41AAA-7D8B-5448-AC0B-F45F6D41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F566-9923-8B43-BB22-E394A38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252-5E85-5646-BC3D-7184622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13B45-898E-D842-ABF4-8477A321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405A-792F-564F-A760-D01B31B0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80F08-C332-3F4F-97F6-85F3A3DC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69D2-108C-2C43-A489-658F08BA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1593-5F12-5543-94D1-09D6541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4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0AAF-3FB7-6842-ADD6-B6BA869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774AE-BE54-4B4D-822E-EB63A09F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0C02-0FAB-E54C-831A-B71E83137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A5F51-5BD2-7F42-8FD8-CDFA472AF93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E1C1-B93C-304A-9DF3-9439527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9784-3AB2-E14A-8E0D-78C25C993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55AF-6D8D-384D-BA89-FD78DD935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102447015248637953?s=12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mogrossenbacher.ch/2016/12/beautiful-thematic-maps-with-ggplot2-only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/status/1071456081308614656" TargetMode="Externa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025"/>
            <a:ext cx="10813026" cy="5807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Before we start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Everyone should have R and R Studio installed.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Install R</a:t>
            </a:r>
            <a:endParaRPr lang="en-US" dirty="0"/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https://cran.rstudio.com/bin/macosx/R-3.5.2.pkg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https://cran.rstudio.com/bin/windows/base/R-3.5.2-win.exe</a:t>
            </a:r>
            <a:endParaRPr lang="en-US" sz="22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Install R Studio</a:t>
            </a:r>
          </a:p>
          <a:p>
            <a:pPr marL="0" indent="0">
              <a:buNone/>
            </a:pPr>
            <a:r>
              <a:rPr lang="en-AU" sz="2200" dirty="0"/>
              <a:t>Mac: </a:t>
            </a:r>
            <a:r>
              <a:rPr lang="en-AU" sz="2200" dirty="0">
                <a:solidFill>
                  <a:schemeClr val="accent5"/>
                </a:solidFill>
              </a:rPr>
              <a:t>https://download1.rstudio.org/RStudio-1.1.463.dmg</a:t>
            </a:r>
            <a:br>
              <a:rPr lang="en-AU" sz="2200" dirty="0">
                <a:solidFill>
                  <a:schemeClr val="accent5"/>
                </a:solidFill>
              </a:rPr>
            </a:br>
            <a:br>
              <a:rPr lang="en-AU" sz="2200" dirty="0"/>
            </a:br>
            <a:r>
              <a:rPr lang="en-AU" sz="2200" dirty="0"/>
              <a:t>Windows: </a:t>
            </a:r>
            <a:r>
              <a:rPr lang="en-AU" sz="2200" dirty="0">
                <a:solidFill>
                  <a:schemeClr val="accent5"/>
                </a:solidFill>
              </a:rPr>
              <a:t>https://download1.rstudio.org/RStudio-1.1.463.exe </a:t>
            </a:r>
            <a:endParaRPr lang="en-US" sz="2200" dirty="0">
              <a:solidFill>
                <a:schemeClr val="accent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2106B-9461-D84D-B97A-26F8780E30A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5B2DDB8-0AF7-2445-B94C-FF13FA8F556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/>
                <a:t>hello!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29F233-6B27-4148-A3EF-96B0B2C37C0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57638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1176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/>
              <a:t>I want to get you ‘up and running’ with R, and to see a bit of what R can do.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How Grattan uses R</a:t>
            </a:r>
          </a:p>
          <a:p>
            <a:pPr lvl="1"/>
            <a:r>
              <a:rPr lang="en-AU" dirty="0"/>
              <a:t>How you can use 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 also want you to learn that </a:t>
            </a:r>
            <a:r>
              <a:rPr lang="en-AU" b="1" dirty="0"/>
              <a:t>coding</a:t>
            </a:r>
            <a:r>
              <a:rPr lang="en-AU" dirty="0"/>
              <a:t> is </a:t>
            </a:r>
            <a:r>
              <a:rPr lang="en-AU" i="1" dirty="0"/>
              <a:t>learn-able</a:t>
            </a:r>
            <a:r>
              <a:rPr lang="en-AU" dirty="0"/>
              <a:t>; bit by bit.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We’ll go through </a:t>
            </a:r>
            <a:r>
              <a:rPr lang="en-AU" b="1" dirty="0"/>
              <a:t>a lot of material in a short time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You don’t have to fully understand everything in this workshop.</a:t>
            </a:r>
          </a:p>
          <a:p>
            <a:pPr lvl="1"/>
            <a:r>
              <a:rPr lang="en-AU" dirty="0"/>
              <a:t>Just get a </a:t>
            </a:r>
            <a:r>
              <a:rPr lang="en-AU" b="1" dirty="0"/>
              <a:t>vibe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This wont be </a:t>
            </a:r>
            <a:r>
              <a:rPr lang="en-AU" b="1" dirty="0"/>
              <a:t>on the exam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And I want to give you the confidence to look at the additional resources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There are materials provided that you can go over later.</a:t>
            </a:r>
          </a:p>
          <a:p>
            <a:pPr lvl="1"/>
            <a:r>
              <a:rPr lang="en-AU" dirty="0"/>
              <a:t>From these, and others, you’ll be able to do all the things you want to do.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The purpose of today’s workshop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53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737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filtering, we can look at countries just in the Americas: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489225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(continent == “Americas”) </a:t>
            </a:r>
            <a:r>
              <a:rPr lang="en-AU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69" y="1700436"/>
            <a:ext cx="5971031" cy="4837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81D5B-BB29-DF47-B746-2AED7DD03114}"/>
              </a:ext>
            </a:extLst>
          </p:cNvPr>
          <p:cNvSpPr txBox="1">
            <a:spLocks/>
          </p:cNvSpPr>
          <p:nvPr/>
        </p:nvSpPr>
        <p:spPr>
          <a:xfrm>
            <a:off x="838200" y="4588071"/>
            <a:ext cx="5700386" cy="257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In words: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1. Take the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2. And </a:t>
            </a:r>
            <a:r>
              <a:rPr lang="en-US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to keep the Americas continent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3. Pipe </a:t>
            </a:r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this into the data argument of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4. Define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thetics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5. Use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, which plots geometries.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290E36-1E76-214F-B46B-F7F47E406A15}"/>
              </a:ext>
            </a:extLst>
          </p:cNvPr>
          <p:cNvSpPr txBox="1">
            <a:spLocks/>
          </p:cNvSpPr>
          <p:nvPr/>
        </p:nvSpPr>
        <p:spPr>
          <a:xfrm>
            <a:off x="417974" y="2485227"/>
            <a:ext cx="456739" cy="2068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1.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endParaRPr lang="en-US" sz="100" dirty="0">
              <a:solidFill>
                <a:schemeClr val="accent1"/>
              </a:solidFill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chemeClr val="accent1"/>
                </a:solidFill>
                <a:cs typeface="Consolas" panose="020B0609020204030204" pitchFamily="49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253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9" grpId="0" uiExpand="1" build="p"/>
      <p:bldP spid="12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7863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6219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03910" y="1532588"/>
            <a:ext cx="9380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R Markdown is a type of file that produces documents. </a:t>
            </a:r>
          </a:p>
          <a:p>
            <a:endParaRPr lang="en-AU" sz="2000" dirty="0"/>
          </a:p>
          <a:p>
            <a:r>
              <a:rPr lang="en-AU" sz="2000" dirty="0"/>
              <a:t>It will process your R code and its output, then typeset/produce your file. </a:t>
            </a:r>
          </a:p>
          <a:p>
            <a:endParaRPr lang="en-AU" sz="2000" dirty="0"/>
          </a:p>
          <a:p>
            <a:r>
              <a:rPr lang="en-AU" sz="2000" dirty="0"/>
              <a:t>It uses the same wonderful math language as LaTeX, too.</a:t>
            </a:r>
          </a:p>
          <a:p>
            <a:endParaRPr lang="en-AU" sz="2000" dirty="0"/>
          </a:p>
          <a:p>
            <a:r>
              <a:rPr lang="en-AU" sz="2000" dirty="0"/>
              <a:t>Using an R Markdown document means your analysis, your visualisations and your writing are all in one place.</a:t>
            </a:r>
          </a:p>
          <a:p>
            <a:endParaRPr lang="en-AU" sz="2000" dirty="0"/>
          </a:p>
          <a:p>
            <a:r>
              <a:rPr lang="en-AU" sz="2000" dirty="0"/>
              <a:t>To start an R Markdown document, </a:t>
            </a:r>
            <a:r>
              <a:rPr lang="en-AU" sz="2000" b="1" dirty="0"/>
              <a:t>click</a:t>
            </a:r>
            <a:r>
              <a:rPr lang="en-AU" sz="2000" dirty="0"/>
              <a:t>:</a:t>
            </a:r>
          </a:p>
          <a:p>
            <a:endParaRPr lang="en-AU" sz="2000" dirty="0"/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</a:p>
          <a:p>
            <a:pPr lvl="4"/>
            <a:r>
              <a:rPr lang="en-AU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 Markdown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E80C6A-57D3-2241-B574-201DD79EF69E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547578"/>
            <a:ext cx="3437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This will set you up and explain a few things.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Click the </a:t>
            </a:r>
            <a:r>
              <a:rPr lang="en-AU" b="1" dirty="0">
                <a:solidFill>
                  <a:srgbClr val="0070C0"/>
                </a:solidFill>
              </a:rPr>
              <a:t>Knit</a:t>
            </a:r>
            <a:r>
              <a:rPr lang="en-AU" dirty="0"/>
              <a:t> button to compile your document.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FBB48-909A-D849-AD78-C3E34D7F4350}"/>
              </a:ext>
            </a:extLst>
          </p:cNvPr>
          <p:cNvGrpSpPr/>
          <p:nvPr/>
        </p:nvGrpSpPr>
        <p:grpSpPr>
          <a:xfrm>
            <a:off x="4418902" y="1552372"/>
            <a:ext cx="7572632" cy="5190168"/>
            <a:chOff x="3781168" y="1302707"/>
            <a:chExt cx="7572632" cy="5190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1D3A85-6C0B-3F4D-8D8B-1ADB411F6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803"/>
            <a:stretch/>
          </p:blipFill>
          <p:spPr>
            <a:xfrm>
              <a:off x="3781168" y="1302707"/>
              <a:ext cx="7572632" cy="5190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6BA477D-B81C-8F4D-BCAE-B5E9E6670768}"/>
                </a:ext>
              </a:extLst>
            </p:cNvPr>
            <p:cNvSpPr/>
            <p:nvPr/>
          </p:nvSpPr>
          <p:spPr>
            <a:xfrm>
              <a:off x="6005384" y="1628775"/>
              <a:ext cx="234778" cy="607798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A2590F-AFA0-4E49-9103-48485B600BF9}"/>
                </a:ext>
              </a:extLst>
            </p:cNvPr>
            <p:cNvSpPr txBox="1"/>
            <p:nvPr/>
          </p:nvSpPr>
          <p:spPr>
            <a:xfrm>
              <a:off x="6247195" y="1604594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YAML: instructions for your R Markdown output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39B7EA-4B63-DF45-A080-9A7C6500BA82}"/>
                </a:ext>
              </a:extLst>
            </p:cNvPr>
            <p:cNvSpPr/>
            <p:nvPr/>
          </p:nvSpPr>
          <p:spPr>
            <a:xfrm>
              <a:off x="6009502" y="3196304"/>
              <a:ext cx="234778" cy="2267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339BE-BD8F-7446-BC3D-1FE994B14AFB}"/>
                </a:ext>
              </a:extLst>
            </p:cNvPr>
            <p:cNvSpPr txBox="1"/>
            <p:nvPr/>
          </p:nvSpPr>
          <p:spPr>
            <a:xfrm>
              <a:off x="6251313" y="313082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level-2 header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EE2773-531E-3B4D-ABCE-D197977EC058}"/>
                </a:ext>
              </a:extLst>
            </p:cNvPr>
            <p:cNvSpPr/>
            <p:nvPr/>
          </p:nvSpPr>
          <p:spPr>
            <a:xfrm>
              <a:off x="6005383" y="3524037"/>
              <a:ext cx="4474257" cy="93494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BDCC8971-4E03-2B4D-8E7D-9E5763C6EFF5}"/>
                </a:ext>
              </a:extLst>
            </p:cNvPr>
            <p:cNvSpPr/>
            <p:nvPr/>
          </p:nvSpPr>
          <p:spPr>
            <a:xfrm>
              <a:off x="6005383" y="3577393"/>
              <a:ext cx="241811" cy="802672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0B452-1A5C-A847-8559-929996B075D7}"/>
                </a:ext>
              </a:extLst>
            </p:cNvPr>
            <p:cNvSpPr txBox="1"/>
            <p:nvPr/>
          </p:nvSpPr>
          <p:spPr>
            <a:xfrm>
              <a:off x="6247195" y="3666890"/>
              <a:ext cx="3508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 text. Just write as your normally would.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06100-81F6-854A-AE26-019C3D8FF0C4}"/>
                </a:ext>
              </a:extLst>
            </p:cNvPr>
            <p:cNvSpPr/>
            <p:nvPr/>
          </p:nvSpPr>
          <p:spPr>
            <a:xfrm>
              <a:off x="6005383" y="4558525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7E45856-5CD4-B24C-9CE9-008FBFB368ED}"/>
                </a:ext>
              </a:extLst>
            </p:cNvPr>
            <p:cNvSpPr/>
            <p:nvPr/>
          </p:nvSpPr>
          <p:spPr>
            <a:xfrm>
              <a:off x="6005383" y="4611881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FFDEF-5213-B84D-9E1E-4B27EEDB96E3}"/>
                </a:ext>
              </a:extLst>
            </p:cNvPr>
            <p:cNvSpPr txBox="1"/>
            <p:nvPr/>
          </p:nvSpPr>
          <p:spPr>
            <a:xfrm>
              <a:off x="6247195" y="4660282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A4B5C4-0347-B34F-9CFE-A5F63B68B56C}"/>
                </a:ext>
              </a:extLst>
            </p:cNvPr>
            <p:cNvSpPr/>
            <p:nvPr/>
          </p:nvSpPr>
          <p:spPr>
            <a:xfrm>
              <a:off x="6005383" y="5805392"/>
              <a:ext cx="4546177" cy="52718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98CBD624-B13E-1849-BB70-ACA11A54712B}"/>
                </a:ext>
              </a:extLst>
            </p:cNvPr>
            <p:cNvSpPr/>
            <p:nvPr/>
          </p:nvSpPr>
          <p:spPr>
            <a:xfrm>
              <a:off x="6005383" y="5858748"/>
              <a:ext cx="241811" cy="452597"/>
            </a:xfrm>
            <a:prstGeom prst="rightBrace">
              <a:avLst>
                <a:gd name="adj1" fmla="val 13535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2718C-D60D-F449-8AF6-092D460B06DE}"/>
                </a:ext>
              </a:extLst>
            </p:cNvPr>
            <p:cNvSpPr txBox="1"/>
            <p:nvPr/>
          </p:nvSpPr>
          <p:spPr>
            <a:xfrm>
              <a:off x="6247195" y="5907149"/>
              <a:ext cx="3508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Another </a:t>
              </a:r>
              <a:r>
                <a:rPr lang="en-US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chunk</a:t>
              </a:r>
              <a:r>
                <a:rPr lang="en-US" dirty="0">
                  <a:solidFill>
                    <a:schemeClr val="accent1"/>
                  </a:solidFill>
                </a:rPr>
                <a:t> of R code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Using R Markdown</a:t>
            </a:r>
            <a:endParaRPr lang="en-AU" dirty="0"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F2B52-C9C0-A24E-AD46-350E9B74CDA2}"/>
              </a:ext>
            </a:extLst>
          </p:cNvPr>
          <p:cNvGrpSpPr/>
          <p:nvPr/>
        </p:nvGrpSpPr>
        <p:grpSpPr>
          <a:xfrm>
            <a:off x="2556819" y="1311973"/>
            <a:ext cx="4215349" cy="1534097"/>
            <a:chOff x="2556819" y="1311973"/>
            <a:chExt cx="4215349" cy="15340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3A8D61-94FB-EC4C-A3D0-40A481381741}"/>
                </a:ext>
              </a:extLst>
            </p:cNvPr>
            <p:cNvSpPr/>
            <p:nvPr/>
          </p:nvSpPr>
          <p:spPr>
            <a:xfrm>
              <a:off x="5732038" y="1311973"/>
              <a:ext cx="1040130" cy="691166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56A1959-AE58-8B4B-9826-733BD8DE0C3A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2556819" y="1657556"/>
              <a:ext cx="3175219" cy="118851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22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494770" cy="48335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This short workshop can’t cover everything. Below are some resources by topic that I have used in the past (and still use today!)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Note: they are all free.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Data </a:t>
            </a:r>
            <a:r>
              <a:rPr lang="en-AU" sz="1800" b="1" dirty="0">
                <a:solidFill>
                  <a:schemeClr val="accent5"/>
                </a:solidFill>
              </a:rPr>
              <a:t>visualisation</a:t>
            </a:r>
            <a:r>
              <a:rPr lang="en-US" sz="1800" b="1" dirty="0">
                <a:solidFill>
                  <a:schemeClr val="accent5"/>
                </a:solidFill>
              </a:rPr>
              <a:t> with </a:t>
            </a:r>
            <a:r>
              <a:rPr lang="en-US" sz="18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endParaRPr lang="en-US" sz="1800" dirty="0"/>
          </a:p>
          <a:p>
            <a:pPr marL="0" indent="0">
              <a:buNone/>
            </a:pPr>
            <a:r>
              <a:rPr lang="en-AU" sz="1600" dirty="0"/>
              <a:t>	Healy: </a:t>
            </a:r>
            <a:r>
              <a:rPr lang="en-AU" sz="1600" i="1" dirty="0"/>
              <a:t>Data Visualization: A practical introduction </a:t>
            </a:r>
            <a:r>
              <a:rPr lang="en-AU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socviz.co</a:t>
            </a:r>
            <a:r>
              <a:rPr lang="en-US" sz="1200" dirty="0"/>
              <a:t>/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3 </a:t>
            </a:r>
            <a:r>
              <a:rPr lang="en-AU" sz="1600" dirty="0"/>
              <a:t>at </a:t>
            </a:r>
            <a:r>
              <a:rPr lang="en-AU" sz="1200" dirty="0"/>
              <a:t>https://r4ds.had.co.nz/data-</a:t>
            </a:r>
            <a:r>
              <a:rPr lang="en-AU" sz="1200" dirty="0" err="1"/>
              <a:t>visualisation.html</a:t>
            </a:r>
            <a:endParaRPr lang="en-AU" sz="12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Yau</a:t>
            </a:r>
            <a:r>
              <a:rPr lang="en-AU" sz="1600" dirty="0"/>
              <a:t>: </a:t>
            </a:r>
            <a:r>
              <a:rPr lang="en-US" sz="1600" i="1" dirty="0"/>
              <a:t>Flowing data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flowingdata.com</a:t>
            </a:r>
            <a:endParaRPr lang="en-US" sz="1200" dirty="0"/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ggplot </a:t>
            </a:r>
            <a:r>
              <a:rPr lang="en-US" sz="1600" i="1" dirty="0" err="1"/>
              <a:t>cheatsheet</a:t>
            </a:r>
            <a:r>
              <a:rPr lang="en-US" sz="1600" i="1" dirty="0"/>
              <a:t> </a:t>
            </a:r>
            <a:r>
              <a:rPr lang="en-US" sz="1600" dirty="0"/>
              <a:t>at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-content/uploads/2015/03/ggplot2-cheatsheet.pdf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4"/>
                </a:solidFill>
              </a:rPr>
              <a:t>Transforming data with </a:t>
            </a:r>
            <a:r>
              <a:rPr lang="en-US" sz="1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endParaRPr lang="en-US" sz="18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5 </a:t>
            </a:r>
            <a:r>
              <a:rPr lang="en-AU" sz="1600" dirty="0"/>
              <a:t>at</a:t>
            </a:r>
            <a:r>
              <a:rPr lang="en-US" sz="1600" dirty="0"/>
              <a:t> https://r4ds.had.co.nz/</a:t>
            </a:r>
            <a:r>
              <a:rPr lang="en-US" sz="1600" dirty="0" err="1"/>
              <a:t>transform.html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R Studio: dplyr </a:t>
            </a:r>
            <a:r>
              <a:rPr lang="en-US" sz="1600" dirty="0" err="1"/>
              <a:t>cheatsheet</a:t>
            </a:r>
            <a:r>
              <a:rPr lang="en-US" sz="1600" dirty="0"/>
              <a:t>: </a:t>
            </a: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4519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1266170" cy="4833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Analysis: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600" b="1" dirty="0">
                <a:solidFill>
                  <a:schemeClr val="accent6"/>
                </a:solidFill>
              </a:rPr>
              <a:t>Working with time series data</a:t>
            </a:r>
          </a:p>
          <a:p>
            <a:pPr marL="0" indent="0">
              <a:buNone/>
            </a:pPr>
            <a:r>
              <a:rPr lang="en-AU" sz="1600" dirty="0"/>
              <a:t>	Wickham: </a:t>
            </a:r>
            <a:r>
              <a:rPr lang="en-AU" sz="1600" i="1" dirty="0"/>
              <a:t>R for Data Science, chapter 16 </a:t>
            </a:r>
            <a:r>
              <a:rPr lang="en-AU" sz="1600" dirty="0"/>
              <a:t>at https://r4ds.had.co.nz/dates-and-</a:t>
            </a:r>
            <a:r>
              <a:rPr lang="en-AU" sz="1600" dirty="0" err="1"/>
              <a:t>times.html</a:t>
            </a:r>
            <a:endParaRPr lang="en-AU" sz="1600" dirty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err="1"/>
              <a:t>Earo</a:t>
            </a:r>
            <a:r>
              <a:rPr lang="en-AU" sz="1600" dirty="0"/>
              <a:t> Wang (a Monash graduate and PHD candidate): </a:t>
            </a:r>
            <a:r>
              <a:rPr lang="en-AU" sz="1600" i="1" dirty="0"/>
              <a:t>Melting the Clock: tidy time-series analysis</a:t>
            </a:r>
            <a:r>
              <a:rPr lang="en-AU" sz="1600" dirty="0"/>
              <a:t>	presentation at R Studio conference at </a:t>
            </a:r>
            <a:r>
              <a:rPr lang="en-AU" sz="1600" i="1" dirty="0"/>
              <a:t>https://</a:t>
            </a:r>
            <a:r>
              <a:rPr lang="en-AU" sz="1600" i="1" dirty="0" err="1"/>
              <a:t>slides.earo.me</a:t>
            </a:r>
            <a:r>
              <a:rPr lang="en-AU" sz="1600" i="1" dirty="0"/>
              <a:t>/rstudioconf19</a:t>
            </a:r>
          </a:p>
          <a:p>
            <a:pPr marL="0" indent="0">
              <a:buNone/>
            </a:pP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The above presentation includes information about the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tsibble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fable time-series packages, 			which were created by Di Cook and </a:t>
            </a:r>
            <a:r>
              <a:rPr lang="en-AU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Earo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Wang from Monash.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Communication: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 Markdown</a:t>
            </a:r>
          </a:p>
          <a:p>
            <a:pPr marL="0" indent="0">
              <a:buNone/>
            </a:pPr>
            <a:r>
              <a:rPr lang="en-US" sz="1600" dirty="0"/>
              <a:t>	R Studio: </a:t>
            </a:r>
            <a:r>
              <a:rPr lang="en-US" sz="1600" i="1" dirty="0"/>
              <a:t>R Markdown Quick Tour</a:t>
            </a:r>
            <a:r>
              <a:rPr lang="en-US" sz="1600" dirty="0"/>
              <a:t>  at https://</a:t>
            </a:r>
            <a:r>
              <a:rPr lang="en-US" sz="1600" dirty="0" err="1"/>
              <a:t>rmarkdown.rstudio.com</a:t>
            </a:r>
            <a:r>
              <a:rPr lang="en-US" sz="1600" dirty="0"/>
              <a:t>/</a:t>
            </a:r>
            <a:r>
              <a:rPr lang="en-US" sz="1600" dirty="0" err="1"/>
              <a:t>authoring_quick_tour.html</a:t>
            </a:r>
            <a:r>
              <a:rPr lang="en-US" sz="1600" dirty="0"/>
              <a:t> 	</a:t>
            </a:r>
          </a:p>
          <a:p>
            <a:pPr marL="0" indent="0">
              <a:buNone/>
            </a:pPr>
            <a:r>
              <a:rPr lang="en-US" sz="1600" dirty="0"/>
              <a:t>	Wickham: </a:t>
            </a:r>
            <a:r>
              <a:rPr lang="en-AU" sz="1600" i="1" dirty="0"/>
              <a:t>R for Data Science, chapter 27 </a:t>
            </a:r>
            <a:r>
              <a:rPr lang="en-AU" sz="1600" dirty="0"/>
              <a:t>at</a:t>
            </a:r>
            <a:r>
              <a:rPr lang="en-US" sz="1600" dirty="0"/>
              <a:t> https://r4ds.had.co.nz/r-</a:t>
            </a:r>
            <a:r>
              <a:rPr lang="en-US" sz="1600" dirty="0" err="1"/>
              <a:t>markdown.html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’Shiny’ web applications</a:t>
            </a:r>
          </a:p>
          <a:p>
            <a:pPr marL="0" indent="0">
              <a:buNone/>
            </a:pPr>
            <a:r>
              <a:rPr lang="en-US" sz="1600" dirty="0"/>
              <a:t>	R Studio: Shiny tutorials at https://</a:t>
            </a:r>
            <a:r>
              <a:rPr lang="en-US" sz="1600" dirty="0" err="1"/>
              <a:t>shiny.rstudio.com</a:t>
            </a:r>
            <a:r>
              <a:rPr lang="en-US" sz="1600" dirty="0"/>
              <a:t>/tutorial/ </a:t>
            </a:r>
          </a:p>
          <a:p>
            <a:pPr marL="0" indent="0">
              <a:buNone/>
            </a:pPr>
            <a:r>
              <a:rPr lang="en-US" sz="1600" dirty="0"/>
              <a:t>                              and gallery at:  https://</a:t>
            </a:r>
            <a:r>
              <a:rPr lang="en-US" sz="1600" dirty="0" err="1"/>
              <a:t>shiny.rstudio.com</a:t>
            </a:r>
            <a:r>
              <a:rPr lang="en-US" sz="1600" dirty="0"/>
              <a:t>/gallery/	</a:t>
            </a:r>
          </a:p>
        </p:txBody>
      </p:sp>
    </p:spTree>
    <p:extLst>
      <p:ext uri="{BB962C8B-B14F-4D97-AF65-F5344CB8AC3E}">
        <p14:creationId xmlns:p14="http://schemas.microsoft.com/office/powerpoint/2010/main" val="3469386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64962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/>
                  </a:solidFill>
                </a:rPr>
                <a:t>extra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6B730A2-3F1B-8543-9E2F-1146F6E77D49}"/>
              </a:ext>
            </a:extLst>
          </p:cNvPr>
          <p:cNvSpPr txBox="1">
            <a:spLocks/>
          </p:cNvSpPr>
          <p:nvPr/>
        </p:nvSpPr>
        <p:spPr>
          <a:xfrm>
            <a:off x="792480" y="676126"/>
            <a:ext cx="10919247" cy="51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cs typeface="Consolas" panose="020B0609020204030204" pitchFamily="49" charset="0"/>
              </a:rPr>
              <a:t>Resources</a:t>
            </a: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8DC5F44-6592-464C-A552-F7B5961D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592263"/>
            <a:ext cx="11266170" cy="52657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For everything else: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Google</a:t>
            </a:r>
            <a:r>
              <a:rPr lang="en-US" sz="1800" dirty="0"/>
              <a:t>: asking well-phrased questions on Google will give you plenty of good answers.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900" dirty="0"/>
              <a:t> in your question: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change the default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asking about </a:t>
            </a:r>
            <a:r>
              <a:rPr lang="en-US" sz="21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, state </a:t>
            </a:r>
            <a:r>
              <a:rPr lang="en-US" sz="19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900" dirty="0"/>
              <a:t> in your question: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‘How to group observations together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900" dirty="0"/>
              <a:t>If you’re not sure what package, specify that you’re using </a:t>
            </a:r>
            <a:r>
              <a:rPr lang="en-US" sz="1900" b="1" dirty="0">
                <a:solidFill>
                  <a:schemeClr val="accent2"/>
                </a:solidFill>
              </a:rPr>
              <a:t>R</a:t>
            </a:r>
            <a:r>
              <a:rPr lang="en-US" sz="19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‘How to save a dataset</a:t>
            </a:r>
            <a:r>
              <a:rPr lang="en-US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It sounds silly, but being good at </a:t>
            </a:r>
            <a:r>
              <a:rPr lang="en-US" sz="1800" i="1" dirty="0"/>
              <a:t>googling</a:t>
            </a:r>
            <a:r>
              <a:rPr lang="en-US" sz="1800" dirty="0"/>
              <a:t> things will get you </a:t>
            </a:r>
            <a:r>
              <a:rPr lang="en-US" sz="1800" i="1" dirty="0"/>
              <a:t>a long, long way</a:t>
            </a:r>
            <a:r>
              <a:rPr lang="en-US" sz="1800" dirty="0"/>
              <a:t>.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thanks!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Thanks for coming</a:t>
            </a:r>
          </a:p>
        </p:txBody>
      </p:sp>
    </p:spTree>
    <p:extLst>
      <p:ext uri="{BB962C8B-B14F-4D97-AF65-F5344CB8AC3E}">
        <p14:creationId xmlns:p14="http://schemas.microsoft.com/office/powerpoint/2010/main" val="25580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1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free, open-source statistical package.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was created in New Zealand in the 1990s.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With more people using it, and more user-written functions and guides, it has become much easier to use.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AB6A77-9DB1-0D45-87E0-F0B7166048D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6EABFE3-5F7E-204D-9161-A449D7149558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1B6712-6E1B-F14C-A82F-4521F43E5FB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FE3D00C-B2E3-4B4D-9AA1-4D694ECABC81}"/>
              </a:ext>
            </a:extLst>
          </p:cNvPr>
          <p:cNvSpPr/>
          <p:nvPr/>
        </p:nvSpPr>
        <p:spPr>
          <a:xfrm>
            <a:off x="800957" y="63057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What is R?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59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is a script-based program.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write a list of instructions and R will follow it.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wonderfully handy: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everything you have told it to do, it will do;</a:t>
            </a:r>
          </a:p>
          <a:p>
            <a:pPr lvl="1"/>
            <a:r>
              <a:rPr lang="en-US" dirty="0"/>
              <a:t>you have recorded everything you have told it to do. </a:t>
            </a: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B1346-1928-AC40-8F37-FF06AA8666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8B2C26A-402D-1C4D-9497-138681773417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40AA9F-F70D-2A46-9484-DFB2419B0AF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93E53-28C8-E945-8024-17C361603C0A}"/>
              </a:ext>
            </a:extLst>
          </p:cNvPr>
          <p:cNvSpPr/>
          <p:nvPr/>
        </p:nvSpPr>
        <p:spPr>
          <a:xfrm>
            <a:off x="800957" y="630578"/>
            <a:ext cx="5080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 script-based language</a:t>
            </a:r>
          </a:p>
        </p:txBody>
      </p:sp>
    </p:spTree>
    <p:extLst>
      <p:ext uri="{BB962C8B-B14F-4D97-AF65-F5344CB8AC3E}">
        <p14:creationId xmlns:p14="http://schemas.microsoft.com/office/powerpoint/2010/main" val="444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Coding feels a bit intimidating. But it’s just a list of instructions.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have ever used Excel, you are a coder: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have used functions to create output. You have written code.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we can greatly enhance the things we can do by using 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CE3C02-33F3-DE4C-891D-545793BC9D9B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0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09"/>
            <a:ext cx="11159836" cy="42807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often perform a list of instructions. For example, in Excel you:</a:t>
            </a:r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Open a file.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column that you don’t need.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Select all of your data and sort from highest to lowest.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Do a calculation using a formula.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Delete all the rows that have missing values.</a:t>
            </a:r>
          </a:p>
          <a:p>
            <a:pPr marL="914400" lvl="2" indent="0">
              <a:buNone/>
            </a:pPr>
            <a:r>
              <a:rPr lang="en-AU" sz="2600" dirty="0">
                <a:latin typeface="Consolas" panose="020B0609020204030204" pitchFamily="49" charset="0"/>
                <a:cs typeface="Consolas" panose="020B0609020204030204" pitchFamily="49" charset="0"/>
              </a:rPr>
              <a:t>Save your file.</a:t>
            </a:r>
          </a:p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can do the same things when we code. We just write down the list explicitly.</a:t>
            </a:r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F9EFFA-514D-EB48-AE12-A65AAEBDD72E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5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can do the same things when we code. We just write down the list explicitly.</a:t>
            </a:r>
            <a:endParaRPr lang="en-AU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beneficial: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AU" sz="2400" dirty="0"/>
              <a:t>There is a record of everything you have done.</a:t>
            </a:r>
          </a:p>
          <a:p>
            <a:r>
              <a:rPr lang="en-AU" sz="2400" dirty="0"/>
              <a:t>It will do everything you want every time (you won’t miss a step!)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A8F4D-CD9C-A14B-BDFF-71A52AC8E88E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A896154-7AAF-D64B-A145-F5D847E698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C7F6A-1123-E444-81FE-96F581FAF61E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7F7C4C-6450-254D-8211-3F55A2D79090}"/>
              </a:ext>
            </a:extLst>
          </p:cNvPr>
          <p:cNvSpPr/>
          <p:nvPr/>
        </p:nvSpPr>
        <p:spPr>
          <a:xfrm>
            <a:off x="800957" y="630578"/>
            <a:ext cx="181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‘Coding’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0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17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many proprietary script-based programs for analysing data: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Eviews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SPSS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,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Proprietary programs cost $$$: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If you are not at a university/workplace that has the program, you can’t use it. </a:t>
            </a:r>
          </a:p>
          <a:p>
            <a:pPr lvl="1"/>
            <a:endParaRPr lang="en-US" dirty="0"/>
          </a:p>
          <a:p>
            <a:pPr lvl="1"/>
            <a:r>
              <a:rPr lang="en-US" sz="2400" dirty="0"/>
              <a:t>Or you will have to pay for a license yourself.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48B6B0-39D5-254A-9B1E-23339C18DE7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F62D1B-1888-254A-9998-1EDF291BDB5B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45728A-49F2-174B-8FA8-AF541E55E4C8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6F7F042-5754-414A-9D3D-F5EE6E57472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728960" cy="4500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Proprietary programs are also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centrally controlled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select functions are written by the company, and you can only use the set of functions they provide.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thrives on user-written packages (collections of functions) that are available to everyone, for free. From a recent study: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AU" sz="1800" dirty="0"/>
              <a:t>“In 2015, R added 1,357 packages, counting only CRAN, or approximately 27,642 functions. During 2015 alone, R added more functions than SAS Institute has written in its entire history.”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80347-91A4-1740-9246-269BFA4CB858}"/>
              </a:ext>
            </a:extLst>
          </p:cNvPr>
          <p:cNvSpPr/>
          <p:nvPr/>
        </p:nvSpPr>
        <p:spPr>
          <a:xfrm>
            <a:off x="1121551" y="4907280"/>
            <a:ext cx="6096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537CE-B95E-4E4A-916E-53EDA13A476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1FD320F-E0F4-3F44-9829-5E9D3E86CEE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preamble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F209E-B737-C545-9DBD-68D5F07570D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14D8-6070-AB40-BB31-5B705B9D9CA3}"/>
              </a:ext>
            </a:extLst>
          </p:cNvPr>
          <p:cNvSpPr/>
          <p:nvPr/>
        </p:nvSpPr>
        <p:spPr>
          <a:xfrm>
            <a:off x="838200" y="5891151"/>
            <a:ext cx="9799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AU" sz="1200" i="1" dirty="0"/>
              <a:t>From r4stats.com/articles/popularity/ </a:t>
            </a:r>
            <a:r>
              <a:rPr lang="en-A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potential bias is indicated in its domain)</a:t>
            </a:r>
            <a:endParaRPr lang="en-AU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A3F39-30C1-EF49-8F17-4E3C270130D2}"/>
              </a:ext>
            </a:extLst>
          </p:cNvPr>
          <p:cNvSpPr/>
          <p:nvPr/>
        </p:nvSpPr>
        <p:spPr>
          <a:xfrm>
            <a:off x="800957" y="63057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345718"/>
            <a:chOff x="9618380" y="-234969"/>
            <a:chExt cx="2242381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0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basics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90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5081057" y="762000"/>
            <a:ext cx="2029886" cy="1345718"/>
            <a:chOff x="9719662" y="-234969"/>
            <a:chExt cx="2029886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E8723A-BC27-7745-846A-832C29A31619}"/>
              </a:ext>
            </a:extLst>
          </p:cNvPr>
          <p:cNvSpPr txBox="1">
            <a:spLocks/>
          </p:cNvSpPr>
          <p:nvPr/>
        </p:nvSpPr>
        <p:spPr>
          <a:xfrm>
            <a:off x="2569215" y="2710591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An introduction to data science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 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7DED8D-2B8E-8848-8E35-EAE277389298}"/>
              </a:ext>
            </a:extLst>
          </p:cNvPr>
          <p:cNvSpPr txBox="1">
            <a:spLocks/>
          </p:cNvSpPr>
          <p:nvPr/>
        </p:nvSpPr>
        <p:spPr>
          <a:xfrm>
            <a:off x="2569219" y="4697118"/>
            <a:ext cx="7069052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Will Mackey and ESSA Monash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Monday 18</a:t>
            </a:r>
            <a:r>
              <a:rPr lang="en-US" sz="19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March, 2019</a:t>
            </a:r>
          </a:p>
        </p:txBody>
      </p:sp>
    </p:spTree>
    <p:extLst>
      <p:ext uri="{BB962C8B-B14F-4D97-AF65-F5344CB8AC3E}">
        <p14:creationId xmlns:p14="http://schemas.microsoft.com/office/powerpoint/2010/main" val="289758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50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Open R Studio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24CA-D7A8-5249-8EE6-5E4D531A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2" y="3515179"/>
            <a:ext cx="6613856" cy="243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9D516-0FC8-D64C-816B-C20815469C62}"/>
              </a:ext>
            </a:extLst>
          </p:cNvPr>
          <p:cNvSpPr txBox="1"/>
          <p:nvPr/>
        </p:nvSpPr>
        <p:spPr>
          <a:xfrm>
            <a:off x="2789072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(not this one)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74876-71AB-804B-BD95-C21CD482F6B2}"/>
              </a:ext>
            </a:extLst>
          </p:cNvPr>
          <p:cNvSpPr txBox="1"/>
          <p:nvPr/>
        </p:nvSpPr>
        <p:spPr>
          <a:xfrm>
            <a:off x="6597186" y="1912121"/>
            <a:ext cx="25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 Studio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(this one!)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71CE22B-3CA9-BC47-9545-E5B487C6BB3C}"/>
              </a:ext>
            </a:extLst>
          </p:cNvPr>
          <p:cNvSpPr/>
          <p:nvPr/>
        </p:nvSpPr>
        <p:spPr>
          <a:xfrm rot="5400000">
            <a:off x="7503421" y="2906434"/>
            <a:ext cx="718457" cy="63804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3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046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with R Studio, open a new script: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New File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R Script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5F416-0DB7-3949-89D7-0E1628597A95}"/>
              </a:ext>
            </a:extLst>
          </p:cNvPr>
          <p:cNvSpPr txBox="1">
            <a:spLocks/>
          </p:cNvSpPr>
          <p:nvPr/>
        </p:nvSpPr>
        <p:spPr>
          <a:xfrm>
            <a:off x="838200" y="675950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Open R Studio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26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R Studio look like?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698940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356"/>
            <a:ext cx="5257800" cy="4601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Tools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Global options</a:t>
            </a:r>
            <a:r>
              <a:rPr lang="en-US" dirty="0"/>
              <a:t> -&gt; </a:t>
            </a:r>
          </a:p>
          <a:p>
            <a:pPr marL="0" indent="0">
              <a:buNone/>
            </a:pPr>
            <a:r>
              <a:rPr lang="en-US" i="1" dirty="0"/>
              <a:t>    Preferences </a:t>
            </a:r>
            <a:r>
              <a:rPr lang="en-US" dirty="0"/>
              <a:t>-&gt;</a:t>
            </a:r>
          </a:p>
          <a:p>
            <a:pPr marL="0" indent="0">
              <a:buNone/>
            </a:pPr>
            <a:r>
              <a:rPr lang="en-US" i="1" dirty="0"/>
              <a:t>	Appearance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change the editor theme to something that you like.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C317-D9DC-7749-98DA-DC1141E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25" y="1628775"/>
            <a:ext cx="5147175" cy="50176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46E079D-4A1E-7349-9990-7FBAB3A55EB3}"/>
              </a:ext>
            </a:extLst>
          </p:cNvPr>
          <p:cNvSpPr/>
          <p:nvPr/>
        </p:nvSpPr>
        <p:spPr>
          <a:xfrm rot="10800000">
            <a:off x="8564563" y="3902529"/>
            <a:ext cx="1583872" cy="69226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E1817-E627-DB40-9EC6-78D68C558220}"/>
              </a:ext>
            </a:extLst>
          </p:cNvPr>
          <p:cNvSpPr/>
          <p:nvPr/>
        </p:nvSpPr>
        <p:spPr>
          <a:xfrm>
            <a:off x="811415" y="1039390"/>
            <a:ext cx="1119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VERY IMPORTANT</a:t>
            </a:r>
            <a:r>
              <a:rPr lang="en-US" sz="2800" b="1" dirty="0"/>
              <a:t> </a:t>
            </a:r>
            <a:r>
              <a:rPr lang="en-US" sz="2800" dirty="0"/>
              <a:t>How to change</a:t>
            </a:r>
            <a:r>
              <a:rPr lang="en-US" sz="2800" b="1" dirty="0"/>
              <a:t> </a:t>
            </a:r>
            <a:r>
              <a:rPr lang="en-US" sz="2800" dirty="0"/>
              <a:t>the look of your R</a:t>
            </a:r>
          </a:p>
        </p:txBody>
      </p:sp>
    </p:spTree>
    <p:extLst>
      <p:ext uri="{BB962C8B-B14F-4D97-AF65-F5344CB8AC3E}">
        <p14:creationId xmlns:p14="http://schemas.microsoft.com/office/powerpoint/2010/main" val="81592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7CC47F-62A3-3844-AAAD-F3A109B7F958}"/>
              </a:ext>
            </a:extLst>
          </p:cNvPr>
          <p:cNvGrpSpPr/>
          <p:nvPr/>
        </p:nvGrpSpPr>
        <p:grpSpPr>
          <a:xfrm>
            <a:off x="442911" y="1341857"/>
            <a:ext cx="12192000" cy="6225535"/>
            <a:chOff x="442911" y="1341857"/>
            <a:chExt cx="12192000" cy="6225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1F0B6E-5FED-D44B-994E-EC02EABD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1" y="1341857"/>
              <a:ext cx="12192000" cy="62255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EED6D-CC31-4C4C-962F-07B38F09E8E1}"/>
                </a:ext>
              </a:extLst>
            </p:cNvPr>
            <p:cNvSpPr txBox="1"/>
            <p:nvPr/>
          </p:nvSpPr>
          <p:spPr>
            <a:xfrm>
              <a:off x="8524308" y="2777557"/>
              <a:ext cx="2496731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things in your </a:t>
              </a:r>
              <a:r>
                <a:rPr lang="en-US" sz="2400" b="1" dirty="0">
                  <a:solidFill>
                    <a:schemeClr val="accent1"/>
                  </a:solidFill>
                </a:rPr>
                <a:t>Environment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(the things R knows about)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A9151-66B0-8242-ABAC-F4F05BDF4C05}"/>
                </a:ext>
              </a:extLst>
            </p:cNvPr>
            <p:cNvSpPr/>
            <p:nvPr/>
          </p:nvSpPr>
          <p:spPr>
            <a:xfrm>
              <a:off x="8143203" y="4911831"/>
              <a:ext cx="3858297" cy="2031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1622E-F6DA-764B-A751-6B4C01920053}"/>
                </a:ext>
              </a:extLst>
            </p:cNvPr>
            <p:cNvSpPr txBox="1"/>
            <p:nvPr/>
          </p:nvSpPr>
          <p:spPr>
            <a:xfrm>
              <a:off x="8524307" y="5171829"/>
              <a:ext cx="32247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 </a:t>
              </a:r>
              <a:r>
                <a:rPr lang="en-US" sz="1600" i="1" dirty="0">
                  <a:solidFill>
                    <a:schemeClr val="accent1"/>
                  </a:solidFill>
                </a:rPr>
                <a:t>other</a:t>
              </a:r>
              <a:r>
                <a:rPr lang="en-US" sz="1600" dirty="0">
                  <a:solidFill>
                    <a:schemeClr val="accent1"/>
                  </a:solidFill>
                </a:rPr>
                <a:t> window for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Files, plots, help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and other things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(a handy window)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394DA-43B9-6B4B-B21B-6E94C3A0935B}"/>
                </a:ext>
              </a:extLst>
            </p:cNvPr>
            <p:cNvSpPr/>
            <p:nvPr/>
          </p:nvSpPr>
          <p:spPr>
            <a:xfrm>
              <a:off x="994691" y="4664181"/>
              <a:ext cx="3858297" cy="222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E38154-DC51-0F4F-ABB9-008C86076CFD}"/>
                </a:ext>
              </a:extLst>
            </p:cNvPr>
            <p:cNvSpPr/>
            <p:nvPr/>
          </p:nvSpPr>
          <p:spPr>
            <a:xfrm>
              <a:off x="1347116" y="2430569"/>
              <a:ext cx="4425034" cy="1541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6AED8-34B9-4543-8989-6BDB8E32D262}"/>
                </a:ext>
              </a:extLst>
            </p:cNvPr>
            <p:cNvSpPr txBox="1"/>
            <p:nvPr/>
          </p:nvSpPr>
          <p:spPr>
            <a:xfrm>
              <a:off x="2083715" y="2777557"/>
              <a:ext cx="16802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your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Script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(your list of instructions)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999E8-B66F-DF45-B4AF-30C6B40ACCB9}"/>
                </a:ext>
              </a:extLst>
            </p:cNvPr>
            <p:cNvSpPr txBox="1"/>
            <p:nvPr/>
          </p:nvSpPr>
          <p:spPr>
            <a:xfrm>
              <a:off x="1989221" y="5048719"/>
              <a:ext cx="3090779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the</a:t>
              </a:r>
            </a:p>
            <a:p>
              <a:r>
                <a:rPr lang="en-US" sz="2400" b="1" dirty="0">
                  <a:solidFill>
                    <a:schemeClr val="accent1"/>
                  </a:solidFill>
                </a:rPr>
                <a:t>Console</a:t>
              </a:r>
            </a:p>
            <a:p>
              <a:r>
                <a:rPr lang="en-US" sz="1600" dirty="0">
                  <a:solidFill>
                    <a:schemeClr val="accent1"/>
                  </a:solidFill>
                </a:rPr>
                <a:t>prints the results of your analysis (and presents you with frustrating errors)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D65534-275E-6741-8E9C-3DFDFD7F3CDE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7AC3E-F738-314B-BFDF-025E507B8D92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095"/>
            <a:ext cx="10515600" cy="664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</a:t>
            </a:r>
            <a:r>
              <a:rPr lang="en-US" dirty="0"/>
              <a:t>your </a:t>
            </a:r>
            <a:r>
              <a:rPr lang="en-US" b="1" dirty="0"/>
              <a:t>R Studio look like </a:t>
            </a:r>
            <a:r>
              <a:rPr lang="en-US" i="1" dirty="0"/>
              <a:t>now</a:t>
            </a:r>
            <a:r>
              <a:rPr lang="en-US" b="1" dirty="0"/>
              <a:t>?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1C0E12-7AB1-D247-B464-9558EE59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1631957"/>
            <a:ext cx="11317288" cy="535866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3DCDE8-8FBA-5747-BB4B-78838320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1631957"/>
            <a:ext cx="11299222" cy="6858000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32AD02-493D-6B41-ADED-F92A5416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" y="1631957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1258862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script will be filled with a list of instructions for R to follow.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Let’s do three things first: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AutoNum type="arabicPeriod"/>
            </a:pPr>
            <a:r>
              <a:rPr lang="en-US" sz="2000" dirty="0"/>
              <a:t>Write a comment starting with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/>
              <a:t> </a:t>
            </a:r>
            <a:r>
              <a:rPr lang="en-US" sz="2000" i="1" dirty="0"/>
              <a:t>(something R will ignore – it’s just there for you)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Define an </a:t>
            </a:r>
            <a:r>
              <a:rPr lang="en-US" sz="2000" b="1" dirty="0"/>
              <a:t>object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assign the number 119 to the object named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goodnumber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Calculate a thing: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664C3B-FD2C-2145-A710-89B802E4A3A2}"/>
              </a:ext>
            </a:extLst>
          </p:cNvPr>
          <p:cNvSpPr txBox="1">
            <a:spLocks/>
          </p:cNvSpPr>
          <p:nvPr/>
        </p:nvSpPr>
        <p:spPr>
          <a:xfrm>
            <a:off x="1467664" y="3409221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# Hello I am starting my R 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D26204-B603-6246-94FB-3B5833118110}"/>
              </a:ext>
            </a:extLst>
          </p:cNvPr>
          <p:cNvSpPr txBox="1">
            <a:spLocks/>
          </p:cNvSpPr>
          <p:nvPr/>
        </p:nvSpPr>
        <p:spPr>
          <a:xfrm>
            <a:off x="1467664" y="464308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goodnumber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26AE4F-C1D3-034E-8E14-7913AE625E6C}"/>
              </a:ext>
            </a:extLst>
          </p:cNvPr>
          <p:cNvSpPr txBox="1">
            <a:spLocks/>
          </p:cNvSpPr>
          <p:nvPr/>
        </p:nvSpPr>
        <p:spPr>
          <a:xfrm>
            <a:off x="1467664" y="5768419"/>
            <a:ext cx="840038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goodnumber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8C198F-2E25-824C-BB88-6C745609BCCD}"/>
              </a:ext>
            </a:extLst>
          </p:cNvPr>
          <p:cNvSpPr txBox="1">
            <a:spLocks/>
          </p:cNvSpPr>
          <p:nvPr/>
        </p:nvSpPr>
        <p:spPr>
          <a:xfrm>
            <a:off x="1467664" y="6197654"/>
            <a:ext cx="8400384" cy="434115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238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B294A9-34FF-6A40-A750-683094400357}"/>
              </a:ext>
            </a:extLst>
          </p:cNvPr>
          <p:cNvCxnSpPr/>
          <p:nvPr/>
        </p:nvCxnSpPr>
        <p:spPr>
          <a:xfrm flipH="1">
            <a:off x="3188970" y="641471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781C8-F950-194A-9A21-7BA0EA7BDF4A}"/>
              </a:ext>
            </a:extLst>
          </p:cNvPr>
          <p:cNvSpPr/>
          <p:nvPr/>
        </p:nvSpPr>
        <p:spPr>
          <a:xfrm>
            <a:off x="5087184" y="622756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is shown in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0AE43-C6BC-DB48-833F-F49CCC223D6B}"/>
              </a:ext>
            </a:extLst>
          </p:cNvPr>
          <p:cNvGrpSpPr/>
          <p:nvPr/>
        </p:nvGrpSpPr>
        <p:grpSpPr>
          <a:xfrm>
            <a:off x="3262623" y="4534551"/>
            <a:ext cx="689445" cy="634309"/>
            <a:chOff x="3262623" y="4534551"/>
            <a:chExt cx="689445" cy="6343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F3080C-A699-C44D-9F04-966B478FE090}"/>
                </a:ext>
              </a:extLst>
            </p:cNvPr>
            <p:cNvSpPr/>
            <p:nvPr/>
          </p:nvSpPr>
          <p:spPr>
            <a:xfrm>
              <a:off x="3262623" y="4534551"/>
              <a:ext cx="634309" cy="63430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EE526C-AF13-3C43-BE59-ACCB6A662332}"/>
                </a:ext>
              </a:extLst>
            </p:cNvPr>
            <p:cNvCxnSpPr>
              <a:stCxn id="7" idx="7"/>
            </p:cNvCxnSpPr>
            <p:nvPr/>
          </p:nvCxnSpPr>
          <p:spPr>
            <a:xfrm flipV="1">
              <a:off x="3804040" y="4534551"/>
              <a:ext cx="148028" cy="92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713CB0-62FA-924F-AEA6-59BF2DC540CB}"/>
              </a:ext>
            </a:extLst>
          </p:cNvPr>
          <p:cNvSpPr txBox="1">
            <a:spLocks/>
          </p:cNvSpPr>
          <p:nvPr/>
        </p:nvSpPr>
        <p:spPr>
          <a:xfrm>
            <a:off x="838200" y="662095"/>
            <a:ext cx="10515600" cy="6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Writing a script</a:t>
            </a:r>
          </a:p>
        </p:txBody>
      </p:sp>
    </p:spTree>
    <p:extLst>
      <p:ext uri="{BB962C8B-B14F-4D97-AF65-F5344CB8AC3E}">
        <p14:creationId xmlns:p14="http://schemas.microsoft.com/office/powerpoint/2010/main" val="11248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946"/>
            <a:ext cx="11258862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Note: running your code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a single line of code, the one your cursor is 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the whole script, click </a:t>
            </a:r>
            <a:r>
              <a:rPr lang="en-US" b="1" dirty="0"/>
              <a:t>Run </a:t>
            </a:r>
            <a:r>
              <a:rPr lang="en-US" dirty="0"/>
              <a:t>on the top-right of your script.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3CD52-D2A0-404F-A01E-C80D91E77725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92BD-A6E0-2344-BC0B-A39055F5F549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5F086-3F35-D94E-B167-2C0724A8C23C}"/>
              </a:ext>
            </a:extLst>
          </p:cNvPr>
          <p:cNvSpPr/>
          <p:nvPr/>
        </p:nvSpPr>
        <p:spPr>
          <a:xfrm>
            <a:off x="1344385" y="2905780"/>
            <a:ext cx="9503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BECEB"/>
                </a:highlight>
              </a:rPr>
              <a:t>CTRL + ENTER</a:t>
            </a:r>
            <a:r>
              <a:rPr lang="en-US" sz="2800" dirty="0"/>
              <a:t> 		</a:t>
            </a:r>
            <a:r>
              <a:rPr lang="en-US" sz="1600" dirty="0"/>
              <a:t>or</a:t>
            </a:r>
            <a:r>
              <a:rPr lang="en-US" sz="2800" dirty="0"/>
              <a:t>		</a:t>
            </a:r>
            <a:r>
              <a:rPr lang="en-US" sz="2800" dirty="0">
                <a:highlight>
                  <a:srgbClr val="EBECEB"/>
                </a:highlight>
              </a:rPr>
              <a:t>CMD + RETURN</a:t>
            </a:r>
          </a:p>
        </p:txBody>
      </p:sp>
    </p:spTree>
    <p:extLst>
      <p:ext uri="{BB962C8B-B14F-4D97-AF65-F5344CB8AC3E}">
        <p14:creationId xmlns:p14="http://schemas.microsoft.com/office/powerpoint/2010/main" val="1336144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7319E-31CB-794E-B84D-205365A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8" y="1367924"/>
            <a:ext cx="12192000" cy="62255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90" y="675944"/>
            <a:ext cx="10515600" cy="607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does our screen look like 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B489-20CE-3A4F-8C79-415B3BED9F38}"/>
              </a:ext>
            </a:extLst>
          </p:cNvPr>
          <p:cNvSpPr/>
          <p:nvPr/>
        </p:nvSpPr>
        <p:spPr>
          <a:xfrm>
            <a:off x="8248134" y="4941811"/>
            <a:ext cx="3858297" cy="203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9FCCF-C67D-1E47-8056-11E1960B3C1F}"/>
              </a:ext>
            </a:extLst>
          </p:cNvPr>
          <p:cNvCxnSpPr/>
          <p:nvPr/>
        </p:nvCxnSpPr>
        <p:spPr>
          <a:xfrm flipH="1">
            <a:off x="1585023" y="5530291"/>
            <a:ext cx="1871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2BA9E7-7A51-4547-9644-18727D8258F7}"/>
              </a:ext>
            </a:extLst>
          </p:cNvPr>
          <p:cNvSpPr/>
          <p:nvPr/>
        </p:nvSpPr>
        <p:spPr>
          <a:xfrm>
            <a:off x="3483237" y="534314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AAEAC-1F81-5C4D-9A38-7B426D3B1475}"/>
              </a:ext>
            </a:extLst>
          </p:cNvPr>
          <p:cNvCxnSpPr>
            <a:cxnSpLocks/>
          </p:cNvCxnSpPr>
          <p:nvPr/>
        </p:nvCxnSpPr>
        <p:spPr>
          <a:xfrm flipH="1">
            <a:off x="4365618" y="3164344"/>
            <a:ext cx="720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DDC73E-DFB5-D343-BA7F-74851988F795}"/>
              </a:ext>
            </a:extLst>
          </p:cNvPr>
          <p:cNvSpPr/>
          <p:nvPr/>
        </p:nvSpPr>
        <p:spPr>
          <a:xfrm>
            <a:off x="5169548" y="2857275"/>
            <a:ext cx="257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script; </a:t>
            </a:r>
            <a:b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our instructions</a:t>
            </a:r>
            <a:endParaRPr lang="en-US" b="1" dirty="0">
              <a:solidFill>
                <a:schemeClr val="accent1"/>
              </a:solidFill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F9DB9-8140-7C41-95D9-5D88251D6571}"/>
              </a:ext>
            </a:extLst>
          </p:cNvPr>
          <p:cNvCxnSpPr>
            <a:cxnSpLocks/>
          </p:cNvCxnSpPr>
          <p:nvPr/>
        </p:nvCxnSpPr>
        <p:spPr>
          <a:xfrm flipH="1" flipV="1">
            <a:off x="8469443" y="2998034"/>
            <a:ext cx="302598" cy="42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2E778-1E64-6743-AD71-490E4894B322}"/>
              </a:ext>
            </a:extLst>
          </p:cNvPr>
          <p:cNvSpPr/>
          <p:nvPr/>
        </p:nvSpPr>
        <p:spPr>
          <a:xfrm>
            <a:off x="8814031" y="3099616"/>
            <a:ext cx="3402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 </a:t>
            </a:r>
            <a:r>
              <a:rPr lang="en-US" b="1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goodnumber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in our environment to use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18A71-82E9-F04F-8DEE-7EB180DFFE13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4E1419B6-FCDA-8240-B7E5-736AAF4D64B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3AC4E3-A670-334B-A270-9F45AEE0EC4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264704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6564682" cy="495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an object to be equal to 90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 your number to the console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Multiply the object by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Divide the object by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7724383" y="1619474"/>
            <a:ext cx="3772048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my_number &lt;-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219AB-FBC9-3246-9982-1EE3B8582710}"/>
              </a:ext>
            </a:extLst>
          </p:cNvPr>
          <p:cNvGrpSpPr/>
          <p:nvPr/>
        </p:nvGrpSpPr>
        <p:grpSpPr>
          <a:xfrm>
            <a:off x="7724383" y="4156422"/>
            <a:ext cx="3772048" cy="868230"/>
            <a:chOff x="7724383" y="3627324"/>
            <a:chExt cx="3772048" cy="86823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78BF5F5-1349-BD4F-8582-22CEF65F2532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*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37E9FFF-D3F5-B444-9597-56CE07DCD2BA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7724383" y="5598664"/>
            <a:ext cx="3772048" cy="868230"/>
            <a:chOff x="7724383" y="4974368"/>
            <a:chExt cx="3772048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my_number / 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292C7-D42A-404F-9FB5-2D055593B8BC}"/>
              </a:ext>
            </a:extLst>
          </p:cNvPr>
          <p:cNvGrpSpPr/>
          <p:nvPr/>
        </p:nvGrpSpPr>
        <p:grpSpPr>
          <a:xfrm>
            <a:off x="7724383" y="2672124"/>
            <a:ext cx="3772048" cy="868230"/>
            <a:chOff x="7724383" y="3627324"/>
            <a:chExt cx="3772048" cy="868230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C692C1-C4EF-E341-9EC0-2688AD1B5FE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3627324"/>
              <a:ext cx="3772048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(my_number)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ECDEE53-5168-9D42-A421-E75FE3585EDB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061439"/>
              <a:ext cx="158868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90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5A8C1-A5FD-9447-97C1-81E0F848DE60}"/>
              </a:ext>
            </a:extLst>
          </p:cNvPr>
          <p:cNvSpPr/>
          <p:nvPr/>
        </p:nvSpPr>
        <p:spPr>
          <a:xfrm>
            <a:off x="796635" y="639598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Exercise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454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4"/>
                </a:solidFill>
              </a:rPr>
              <a:t>function</a:t>
            </a:r>
            <a:r>
              <a:rPr lang="en-US" dirty="0"/>
              <a:t> takes inputs (arguments) and produces outputs.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dirty="0"/>
              <a:t> function to combine </a:t>
            </a:r>
            <a:r>
              <a:rPr lang="en-US" i="1" dirty="0"/>
              <a:t>numbers</a:t>
            </a:r>
            <a:r>
              <a:rPr lang="en-US" dirty="0"/>
              <a:t> into a series of numbers (a </a:t>
            </a:r>
            <a:r>
              <a:rPr lang="en-US" i="1" dirty="0"/>
              <a:t>vector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874713" y="4189554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  4  5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67BC3-B6C4-404C-8D4D-E5AD8BEE03C6}"/>
              </a:ext>
            </a:extLst>
          </p:cNvPr>
          <p:cNvSpPr/>
          <p:nvPr/>
        </p:nvSpPr>
        <p:spPr>
          <a:xfrm>
            <a:off x="4570643" y="4240443"/>
            <a:ext cx="718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single vector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B06C8-54EB-DE4E-B6F7-CA95EA697AF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2BB3C44-4566-044F-A347-B1DA65E2699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F5909-175A-9143-856D-7BC4FF03A46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BE6BD4-D468-B944-BDB7-8120A57FF5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721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F547-2B8B-BB4E-8490-FCE4148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618131"/>
            <a:ext cx="10515600" cy="59740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B1AA-DEF8-E74D-AF4F-E8A7F26F1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Getting started in R</a:t>
            </a:r>
          </a:p>
          <a:p>
            <a:pPr>
              <a:lnSpc>
                <a:spcPct val="150000"/>
              </a:lnSpc>
            </a:pPr>
            <a:r>
              <a:rPr lang="en-US" dirty="0"/>
              <a:t>Scripts and coding</a:t>
            </a:r>
          </a:p>
          <a:p>
            <a:pPr>
              <a:lnSpc>
                <a:spcPct val="150000"/>
              </a:lnSpc>
            </a:pPr>
            <a:r>
              <a:rPr lang="en-US" dirty="0"/>
              <a:t>Reading data </a:t>
            </a:r>
          </a:p>
          <a:p>
            <a:pPr>
              <a:lnSpc>
                <a:spcPct val="150000"/>
              </a:lnSpc>
            </a:pPr>
            <a:r>
              <a:rPr lang="en-US" dirty="0"/>
              <a:t>Exploring with visuals</a:t>
            </a:r>
          </a:p>
          <a:p>
            <a:pPr>
              <a:lnSpc>
                <a:spcPct val="150000"/>
              </a:lnSpc>
            </a:pPr>
            <a:r>
              <a:rPr lang="en-US" dirty="0"/>
              <a:t>Transforming our data</a:t>
            </a:r>
          </a:p>
          <a:p>
            <a:pPr>
              <a:lnSpc>
                <a:spcPct val="150000"/>
              </a:lnSpc>
            </a:pPr>
            <a:r>
              <a:rPr lang="en-US" dirty="0"/>
              <a:t>Making maps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[Additional resources]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2CE440-0F71-414D-A7C1-5A86E6374CEB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7E9F5B88-0401-CF46-874C-41C9780AE6A4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1F3D43-A6A7-294D-9083-032C063CDAE9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80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288"/>
            <a:ext cx="10515600" cy="4720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i="1" dirty="0"/>
              <a:t>nest</a:t>
            </a:r>
            <a:r>
              <a:rPr lang="en-US" dirty="0"/>
              <a:t> functions (put one inside another):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But nesting is hard to read </a:t>
            </a:r>
            <a:r>
              <a:rPr lang="en-US" sz="2000" dirty="0"/>
              <a:t>(especially when there are lots of steps)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Alternatively: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1E11-37A7-7C45-9A32-070B5F3EA1BA}"/>
              </a:ext>
            </a:extLst>
          </p:cNvPr>
          <p:cNvGrpSpPr/>
          <p:nvPr/>
        </p:nvGrpSpPr>
        <p:grpSpPr>
          <a:xfrm>
            <a:off x="947738" y="2049626"/>
            <a:ext cx="3524250" cy="877638"/>
            <a:chOff x="947738" y="4628801"/>
            <a:chExt cx="3524250" cy="87763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D606FF1-F5BA-7849-9A6D-919582E153B0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4628801"/>
              <a:ext cx="3524250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0DE159D-5A7F-C449-A91E-714BE4FDF32B}"/>
                </a:ext>
              </a:extLst>
            </p:cNvPr>
            <p:cNvSpPr txBox="1">
              <a:spLocks/>
            </p:cNvSpPr>
            <p:nvPr/>
          </p:nvSpPr>
          <p:spPr>
            <a:xfrm>
              <a:off x="947738" y="5072324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4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29531E-7DCB-6A44-A243-692AE4146B03}"/>
              </a:ext>
            </a:extLst>
          </p:cNvPr>
          <p:cNvSpPr/>
          <p:nvPr/>
        </p:nvSpPr>
        <p:spPr>
          <a:xfrm>
            <a:off x="4662488" y="1981830"/>
            <a:ext cx="718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the numbers 3, 4 and 5 into a vector, then take the mean of that vector.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F7BD2F-B82C-014B-9845-B2C3BEE89773}"/>
              </a:ext>
            </a:extLst>
          </p:cNvPr>
          <p:cNvGrpSpPr/>
          <p:nvPr/>
        </p:nvGrpSpPr>
        <p:grpSpPr>
          <a:xfrm>
            <a:off x="947738" y="5090853"/>
            <a:ext cx="10845569" cy="1359775"/>
            <a:chOff x="947738" y="5090853"/>
            <a:chExt cx="10845569" cy="13597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0D40C-FC3B-2047-B94D-9313C107A74A}"/>
                </a:ext>
              </a:extLst>
            </p:cNvPr>
            <p:cNvGrpSpPr/>
            <p:nvPr/>
          </p:nvGrpSpPr>
          <p:grpSpPr>
            <a:xfrm>
              <a:off x="947738" y="5115786"/>
              <a:ext cx="5981700" cy="1334842"/>
              <a:chOff x="947738" y="4628801"/>
              <a:chExt cx="3524250" cy="1334842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1506C7-DCAD-F34B-BCFE-3206D049B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4628801"/>
                <a:ext cx="3524250" cy="9542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goodnumbers </a:t>
                </a:r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&lt;-</a:t>
                </a: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c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4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5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mean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(goodnumbers)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F8FD1B3-8EE1-684F-AAC5-5F26A9436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38" y="5529528"/>
                <a:ext cx="3524250" cy="43411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[1] 4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0EBDA-CB4B-764B-B66A-183740AF2F65}"/>
                </a:ext>
              </a:extLst>
            </p:cNvPr>
            <p:cNvSpPr/>
            <p:nvPr/>
          </p:nvSpPr>
          <p:spPr>
            <a:xfrm>
              <a:off x="7043738" y="5090853"/>
              <a:ext cx="47495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Combine the numbers 3, 4 and 5 into a vector and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assign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it to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Take the mean of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goodnumbers.</a:t>
              </a:r>
              <a:endPara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9BBA0-2A27-F04C-AE67-ACF67E861E9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3710118-C5BB-8E42-B787-49C6390B94A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E08E39-28F2-9343-A409-41E4B954CAA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2DD2E4-FD64-F84F-BDF6-3A0C364BE23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894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690"/>
            <a:ext cx="10515600" cy="5650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run our script and the console will show:</a:t>
            </a: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53CD5E-A0CA-1343-9041-CC1873C77E52}"/>
              </a:ext>
            </a:extLst>
          </p:cNvPr>
          <p:cNvGrpSpPr/>
          <p:nvPr/>
        </p:nvGrpSpPr>
        <p:grpSpPr>
          <a:xfrm>
            <a:off x="561443" y="1808005"/>
            <a:ext cx="11390304" cy="5821384"/>
            <a:chOff x="195683" y="1527589"/>
            <a:chExt cx="11390304" cy="58213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F02ED-4B2A-A74D-B90F-1FF487CBAC0A}"/>
                </a:ext>
              </a:extLst>
            </p:cNvPr>
            <p:cNvGrpSpPr/>
            <p:nvPr/>
          </p:nvGrpSpPr>
          <p:grpSpPr>
            <a:xfrm>
              <a:off x="195683" y="1527589"/>
              <a:ext cx="11390304" cy="5821384"/>
              <a:chOff x="528637" y="1787844"/>
              <a:chExt cx="14156320" cy="722856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FEECB6-9C62-E04D-9247-93087620A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637" y="1787844"/>
                <a:ext cx="14156320" cy="722856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5E783-3CC8-5B4F-8FC4-9CC1958C1DDF}"/>
                  </a:ext>
                </a:extLst>
              </p:cNvPr>
              <p:cNvSpPr/>
              <p:nvPr/>
            </p:nvSpPr>
            <p:spPr>
              <a:xfrm>
                <a:off x="9452936" y="5916019"/>
                <a:ext cx="4496980" cy="2356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0A5014-CA23-8941-AA02-F8D375F1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032" y="5442798"/>
              <a:ext cx="9509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995106-658D-5141-B611-392299BCE41F}"/>
                </a:ext>
              </a:extLst>
            </p:cNvPr>
            <p:cNvSpPr/>
            <p:nvPr/>
          </p:nvSpPr>
          <p:spPr>
            <a:xfrm>
              <a:off x="2218944" y="5258132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Output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console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4CD216-F65E-5948-8328-ECAB654A3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3666" y="3418227"/>
              <a:ext cx="7209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82A78A-88E6-2044-A751-C93D54A00A03}"/>
                </a:ext>
              </a:extLst>
            </p:cNvPr>
            <p:cNvSpPr/>
            <p:nvPr/>
          </p:nvSpPr>
          <p:spPr>
            <a:xfrm>
              <a:off x="3267596" y="3111158"/>
              <a:ext cx="2574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</a:t>
              </a:r>
              <a:r>
                <a:rPr lang="en-US" b="1" dirty="0">
                  <a:solidFill>
                    <a:schemeClr val="accent1"/>
                  </a:solidFill>
                  <a:cs typeface="Consolas" panose="020B0609020204030204" pitchFamily="49" charset="0"/>
                </a:rPr>
                <a:t>script</a:t>
              </a: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; </a:t>
              </a:r>
              <a:b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accent1"/>
                  </a:solidFill>
                  <a:cs typeface="Consolas" panose="020B0609020204030204" pitchFamily="49" charset="0"/>
                </a:rPr>
                <a:t>our instructions</a:t>
              </a:r>
              <a:endParaRPr lang="en-US" b="1" dirty="0">
                <a:solidFill>
                  <a:schemeClr val="accent1"/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A192FE-DF65-E043-BCF2-8D80A67717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547" y="3190957"/>
              <a:ext cx="302598" cy="42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DB2C0-68E5-5645-B0BF-1904FED7966A}"/>
                </a:ext>
              </a:extLst>
            </p:cNvPr>
            <p:cNvSpPr/>
            <p:nvPr/>
          </p:nvSpPr>
          <p:spPr>
            <a:xfrm>
              <a:off x="7741135" y="3292539"/>
              <a:ext cx="3402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object </a:t>
              </a:r>
              <a:r>
                <a:rPr lang="en-US" dirty="0">
                  <a:solidFill>
                    <a:schemeClr val="accent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goodnumber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is in our </a:t>
              </a:r>
              <a:r>
                <a:rPr lang="en-US" b="1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environment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to use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7615A4-87D6-C747-B02A-EF5D15C38FCB}"/>
                </a:ext>
              </a:extLst>
            </p:cNvPr>
            <p:cNvSpPr/>
            <p:nvPr/>
          </p:nvSpPr>
          <p:spPr>
            <a:xfrm>
              <a:off x="7001530" y="2853004"/>
              <a:ext cx="3618311" cy="147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D0B7E-F9BD-D145-BD1A-F324D21CE95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9C999E3-17A6-924D-BEC1-55C5B1BDAB3A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CA647-E444-0F4D-975C-8CF74874F58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C48E69-2021-884E-96A5-BB4CFD981497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8563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39152"/>
            <a:ext cx="10727110" cy="4698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comes with some small datasets pre-installed.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is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/>
              <a:t>. You can look at it by printing it: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280271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0DC1B-BB5D-F246-8876-BCC377F15182}"/>
              </a:ext>
            </a:extLst>
          </p:cNvPr>
          <p:cNvSpPr txBox="1">
            <a:spLocks/>
          </p:cNvSpPr>
          <p:nvPr/>
        </p:nvSpPr>
        <p:spPr>
          <a:xfrm>
            <a:off x="874713" y="3708675"/>
            <a:ext cx="10711862" cy="2362079"/>
          </a:xfrm>
          <a:prstGeom prst="rect">
            <a:avLst/>
          </a:prstGeom>
          <a:solidFill>
            <a:srgbClr val="FBFBFB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mpg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drat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qsec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vs am gear carb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          21.0   6 160.0 110 3.90 2.620 16.46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Mazda RX4 Wag       21.0   6 160.0 110 3.90 2.875 17.02  0  1    4   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Datsun 710          22.8   4 108.0  93 3.85 2.320 18.61  1  1    4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4 Drive      21.4   6 258.0 110 3.08 3.215 19.44  1  0    3    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Hornet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Sportabout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18.7   8 360.0 175 3.15 3.440 17.02  0  0    3    2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111269-162C-2A4C-ABCA-57EF87A811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40768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1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53E3AE-9C20-7149-B292-131FAE28D523}"/>
              </a:ext>
            </a:extLst>
          </p:cNvPr>
          <p:cNvSpPr/>
          <p:nvPr/>
        </p:nvSpPr>
        <p:spPr>
          <a:xfrm>
            <a:off x="1183898" y="1651356"/>
            <a:ext cx="983293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Hot tip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To find out more information about a function or dataset, use </a:t>
            </a:r>
            <a:r>
              <a:rPr lang="en-US" sz="2800" b="1" dirty="0">
                <a:solidFill>
                  <a:schemeClr val="accent4"/>
                </a:solidFill>
              </a:rPr>
              <a:t>?</a:t>
            </a:r>
          </a:p>
          <a:p>
            <a:pPr algn="ctr"/>
            <a:endParaRPr lang="en-US" sz="2800" dirty="0"/>
          </a:p>
          <a:p>
            <a:pPr algn="ctr"/>
            <a:endParaRPr lang="en-US" sz="1400" dirty="0"/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  <a:p>
            <a:pPr algn="ctr"/>
            <a:r>
              <a:rPr lang="en-US" sz="3600" b="1" dirty="0">
                <a:solidFill>
                  <a:schemeClr val="accent4"/>
                </a:solidFill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600" dirty="0" err="1">
                <a:highlight>
                  <a:srgbClr val="EBECEB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lang="en-US" sz="3600" dirty="0">
              <a:highlight>
                <a:srgbClr val="EBECEB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800" dirty="0">
              <a:highlight>
                <a:srgbClr val="EBECEB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59B513-A633-F249-B9AE-64335617F1BB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0A3B245-9BD5-0146-AC77-0E4AF1FA2D4F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84ED2-76FC-D348-A350-C9BC618A287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27338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5" y="1592262"/>
            <a:ext cx="10727110" cy="464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look at a single column using 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/>
              <a:t>: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we can use this to generate summary statistics about the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2424709"/>
            <a:ext cx="1071186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5D4F36-FC3A-1C4E-B161-2933DE68A8E6}"/>
              </a:ext>
            </a:extLst>
          </p:cNvPr>
          <p:cNvGrpSpPr/>
          <p:nvPr/>
        </p:nvGrpSpPr>
        <p:grpSpPr>
          <a:xfrm>
            <a:off x="859465" y="4592773"/>
            <a:ext cx="10712219" cy="974338"/>
            <a:chOff x="859465" y="4592773"/>
            <a:chExt cx="10712219" cy="974338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A76266E-3F4F-A04B-B2FE-043473F12F03}"/>
                </a:ext>
              </a:extLst>
            </p:cNvPr>
            <p:cNvSpPr txBox="1">
              <a:spLocks/>
            </p:cNvSpPr>
            <p:nvPr/>
          </p:nvSpPr>
          <p:spPr>
            <a:xfrm>
              <a:off x="874713" y="4698881"/>
              <a:ext cx="2958251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mpg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7E9A634-DE83-3148-AD02-7B69AA379290}"/>
                </a:ext>
              </a:extLst>
            </p:cNvPr>
            <p:cNvSpPr txBox="1">
              <a:spLocks/>
            </p:cNvSpPr>
            <p:nvPr/>
          </p:nvSpPr>
          <p:spPr>
            <a:xfrm>
              <a:off x="859465" y="5132996"/>
              <a:ext cx="3524250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20.09062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C6A8B5-7097-5A45-B00D-2FDD474D3FA4}"/>
                </a:ext>
              </a:extLst>
            </p:cNvPr>
            <p:cNvSpPr/>
            <p:nvPr/>
          </p:nvSpPr>
          <p:spPr>
            <a:xfrm>
              <a:off x="4383715" y="4592773"/>
              <a:ext cx="71879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Extract the mpg column from the </a:t>
              </a:r>
              <a:r>
                <a:rPr lang="en-US" dirty="0" err="1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mtcars</a:t>
              </a:r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dataset, and then take the mean.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4BA72-C9DF-CA44-8344-C6203A68E55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Looking at some data</a:t>
            </a:r>
          </a:p>
        </p:txBody>
      </p:sp>
    </p:spTree>
    <p:extLst>
      <p:ext uri="{BB962C8B-B14F-4D97-AF65-F5344CB8AC3E}">
        <p14:creationId xmlns:p14="http://schemas.microsoft.com/office/powerpoint/2010/main" val="25453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D09AC9-F89E-F34C-9D10-63AF62000ED6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9EBAB-AE86-B749-8155-0E037C031E58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5" y="665577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BF5F5-1349-BD4F-8582-22CEF65F2532}"/>
              </a:ext>
            </a:extLst>
          </p:cNvPr>
          <p:cNvSpPr txBox="1">
            <a:spLocks/>
          </p:cNvSpPr>
          <p:nvPr/>
        </p:nvSpPr>
        <p:spPr>
          <a:xfrm>
            <a:off x="5042773" y="3352617"/>
            <a:ext cx="5872615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weight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114234-97A9-5E40-86C1-EFA72746819B}"/>
              </a:ext>
            </a:extLst>
          </p:cNvPr>
          <p:cNvGrpSpPr/>
          <p:nvPr/>
        </p:nvGrpSpPr>
        <p:grpSpPr>
          <a:xfrm>
            <a:off x="5042774" y="4248725"/>
            <a:ext cx="2297482" cy="868230"/>
            <a:chOff x="7724383" y="4974368"/>
            <a:chExt cx="2297482" cy="86823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035CC19-CF9D-A04C-B74F-F5CEACAC9921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29748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04B4C2A-379B-114C-B249-B818F753E5A7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29748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3.21725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names of the variables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000" dirty="0"/>
              <a:t> using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names()</a:t>
            </a:r>
            <a:r>
              <a:rPr lang="en-US" sz="2000" dirty="0"/>
              <a:t> function.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AB09-B2A7-3948-B9AE-8A4E376B6731}"/>
              </a:ext>
            </a:extLst>
          </p:cNvPr>
          <p:cNvSpPr/>
          <p:nvPr/>
        </p:nvSpPr>
        <p:spPr>
          <a:xfrm>
            <a:off x="838201" y="3345319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Assign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000" dirty="0"/>
              <a:t> variable to an object.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6EAB6A-2CEE-4E4D-B721-5A739D78A2F2}"/>
              </a:ext>
            </a:extLst>
          </p:cNvPr>
          <p:cNvGrpSpPr/>
          <p:nvPr/>
        </p:nvGrpSpPr>
        <p:grpSpPr>
          <a:xfrm>
            <a:off x="5042774" y="1733769"/>
            <a:ext cx="5872616" cy="1299945"/>
            <a:chOff x="5042774" y="1733769"/>
            <a:chExt cx="5872616" cy="129994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AAD351-00CB-3248-8B59-B8B806B085FC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1733769"/>
              <a:ext cx="5872616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names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mtcars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46D3D2DD-8110-5649-8AE3-40C5A1DEA1D2}"/>
                </a:ext>
              </a:extLst>
            </p:cNvPr>
            <p:cNvSpPr txBox="1">
              <a:spLocks/>
            </p:cNvSpPr>
            <p:nvPr/>
          </p:nvSpPr>
          <p:spPr>
            <a:xfrm>
              <a:off x="5042774" y="2165484"/>
              <a:ext cx="5872616" cy="868230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[1] "mpg"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cyl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hp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 "drat"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wt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[7] "</a:t>
              </a:r>
              <a:r>
                <a:rPr 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qsec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"vs"   "am"   "gear" "carb"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1B517-6585-754E-9E97-A05417FF2493}"/>
              </a:ext>
            </a:extLst>
          </p:cNvPr>
          <p:cNvSpPr/>
          <p:nvPr/>
        </p:nvSpPr>
        <p:spPr>
          <a:xfrm>
            <a:off x="838200" y="4162404"/>
            <a:ext cx="4069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2000" b="1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and standard deviation (</a:t>
            </a:r>
            <a:r>
              <a:rPr lang="en-US" sz="20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sz="2000" dirty="0"/>
              <a:t>) of your object.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7AE270-28E6-1542-98FB-3A0FBE22C4C2}"/>
              </a:ext>
            </a:extLst>
          </p:cNvPr>
          <p:cNvGrpSpPr/>
          <p:nvPr/>
        </p:nvGrpSpPr>
        <p:grpSpPr>
          <a:xfrm>
            <a:off x="7453328" y="4239962"/>
            <a:ext cx="2455102" cy="868230"/>
            <a:chOff x="7724383" y="4974368"/>
            <a:chExt cx="2455102" cy="868230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E6EC27-CBAB-9142-B651-36E5C7FE729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2455102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median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D8850CA7-AE78-A541-B71A-F7E07323D0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245510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3.325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62C349-2A94-2D4D-91B5-8613A81B6474}"/>
              </a:ext>
            </a:extLst>
          </p:cNvPr>
          <p:cNvGrpSpPr/>
          <p:nvPr/>
        </p:nvGrpSpPr>
        <p:grpSpPr>
          <a:xfrm>
            <a:off x="10017167" y="4239962"/>
            <a:ext cx="1882559" cy="868230"/>
            <a:chOff x="7724383" y="4974368"/>
            <a:chExt cx="1882559" cy="868230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0656A4F-DCAC-5447-9F20-378960B49E20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4974368"/>
              <a:ext cx="1882559" cy="434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err="1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(weight)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D3A009E9-859D-3B4B-90FF-BC702B21768D}"/>
                </a:ext>
              </a:extLst>
            </p:cNvPr>
            <p:cNvSpPr txBox="1">
              <a:spLocks/>
            </p:cNvSpPr>
            <p:nvPr/>
          </p:nvSpPr>
          <p:spPr>
            <a:xfrm>
              <a:off x="7724383" y="5408483"/>
              <a:ext cx="1882559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0.9784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DD5288-8964-6843-A970-A6E0526EF463}"/>
              </a:ext>
            </a:extLst>
          </p:cNvPr>
          <p:cNvCxnSpPr/>
          <p:nvPr/>
        </p:nvCxnSpPr>
        <p:spPr>
          <a:xfrm>
            <a:off x="7383752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27703-ABF6-5A42-AA73-B3F470AFA03E}"/>
              </a:ext>
            </a:extLst>
          </p:cNvPr>
          <p:cNvCxnSpPr/>
          <p:nvPr/>
        </p:nvCxnSpPr>
        <p:spPr>
          <a:xfrm>
            <a:off x="9961798" y="4239962"/>
            <a:ext cx="0" cy="86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28627A-697D-F74D-BF9F-D2EB6CF610A3}"/>
              </a:ext>
            </a:extLst>
          </p:cNvPr>
          <p:cNvSpPr/>
          <p:nvPr/>
        </p:nvSpPr>
        <p:spPr>
          <a:xfrm>
            <a:off x="772733" y="5758196"/>
            <a:ext cx="38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Plot a histogram of your object using </a:t>
            </a:r>
            <a:r>
              <a:rPr lang="en-US" sz="20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0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.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3CD62FE-4F92-1B4B-9852-D8BF4D412C1F}"/>
              </a:ext>
            </a:extLst>
          </p:cNvPr>
          <p:cNvSpPr txBox="1">
            <a:spLocks/>
          </p:cNvSpPr>
          <p:nvPr/>
        </p:nvSpPr>
        <p:spPr>
          <a:xfrm>
            <a:off x="5042773" y="5777047"/>
            <a:ext cx="229748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(weight)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7DD1D-14FA-4743-A13E-01CC12C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988" y="5206704"/>
            <a:ext cx="2692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uses </a:t>
            </a:r>
            <a:r>
              <a:rPr lang="en-US" b="1" dirty="0">
                <a:solidFill>
                  <a:schemeClr val="accent4"/>
                </a:solidFill>
              </a:rPr>
              <a:t>functions</a:t>
            </a:r>
            <a:r>
              <a:rPr lang="en-US" dirty="0"/>
              <a:t> to do things. A </a:t>
            </a:r>
            <a:r>
              <a:rPr lang="en-US" b="1" dirty="0"/>
              <a:t>package</a:t>
            </a:r>
            <a:r>
              <a:rPr lang="en-US" dirty="0"/>
              <a:t> is a collection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packages are installed when you install R.</a:t>
            </a:r>
            <a:br>
              <a:rPr lang="en-US" dirty="0"/>
            </a:br>
            <a:r>
              <a:rPr lang="en-US" sz="2400" dirty="0"/>
              <a:t>	</a:t>
            </a:r>
            <a:r>
              <a:rPr lang="en-US" sz="1800" dirty="0"/>
              <a:t>this is called “base R”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Other user-written packages can be installed using: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982E9C-D766-CD47-BFD8-4D9C782AADBB}"/>
              </a:ext>
            </a:extLst>
          </p:cNvPr>
          <p:cNvSpPr txBox="1">
            <a:spLocks/>
          </p:cNvSpPr>
          <p:nvPr/>
        </p:nvSpPr>
        <p:spPr>
          <a:xfrm>
            <a:off x="947737" y="5012067"/>
            <a:ext cx="6112281" cy="499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(“nameofpackage”)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7BFD1-2DF8-9B45-AD5E-CCAA560060A0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8422E9F-BF11-9847-AFA1-6BA2663D8D3C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E25F0-4F47-824B-9738-15E1DB4216E6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CFD704-4C8D-ED47-BAD4-A00194DDA4A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843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86329"/>
            <a:ext cx="7693140" cy="510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(Well, the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000" dirty="0"/>
              <a:t> is a collection of packages)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intuitive and consistent.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help you </a:t>
            </a:r>
            <a:r>
              <a:rPr lang="en-US" b="1" dirty="0"/>
              <a:t>read</a:t>
            </a:r>
            <a:r>
              <a:rPr lang="en-US" dirty="0"/>
              <a:t>, </a:t>
            </a:r>
            <a:r>
              <a:rPr lang="en-US" b="1" dirty="0"/>
              <a:t>transform</a:t>
            </a:r>
            <a:r>
              <a:rPr lang="en-US" dirty="0"/>
              <a:t> and </a:t>
            </a:r>
            <a:r>
              <a:rPr lang="en-US" b="1" dirty="0"/>
              <a:t>visualise</a:t>
            </a:r>
            <a:r>
              <a:rPr lang="en-US" dirty="0"/>
              <a:t> your data with less hassle.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best to </a:t>
            </a:r>
            <a:r>
              <a:rPr lang="en-US" b="1" dirty="0"/>
              <a:t>see </a:t>
            </a:r>
            <a:r>
              <a:rPr lang="en-US" dirty="0"/>
              <a:t>how these functions are used.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60CA-E138-2841-95C1-D780BF8C65C0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4089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1" y="1254297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can install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by writing this in your </a:t>
            </a:r>
            <a:r>
              <a:rPr lang="en-US" b="1" dirty="0"/>
              <a:t>console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(“tidyverse”)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When you do this, your console </a:t>
            </a:r>
            <a:r>
              <a:rPr lang="en-US" sz="2400" b="1" dirty="0">
                <a:solidFill>
                  <a:schemeClr val="accent2"/>
                </a:solidFill>
              </a:rPr>
              <a:t>will explode with activity</a:t>
            </a:r>
            <a:r>
              <a:rPr lang="en-US" sz="2400" dirty="0"/>
              <a:t>. This is okay!</a:t>
            </a:r>
          </a:p>
          <a:p>
            <a:endParaRPr lang="en-US" sz="2400" dirty="0"/>
          </a:p>
          <a:p>
            <a:r>
              <a:rPr lang="en-US" sz="2400" dirty="0"/>
              <a:t>You only have to install a package </a:t>
            </a:r>
            <a:r>
              <a:rPr lang="en-US" sz="2400" b="1" dirty="0"/>
              <a:t>once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7D86F-C46C-8947-B0A6-11518E3E1ED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7468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90" y="1254296"/>
            <a:ext cx="7693140" cy="532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b="1" dirty="0"/>
              <a:t> is a package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have installed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. Now you have to load it using </a:t>
            </a:r>
            <a:r>
              <a:rPr lang="en-US" b="1" dirty="0">
                <a:solidFill>
                  <a:schemeClr val="accent4"/>
                </a:solidFill>
              </a:rPr>
              <a:t>library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CEB7B-1572-8F4C-A35B-3FD655A76C7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E4EB19-79C8-114D-BD5E-C724CB351E8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85B42A-FDC2-D240-A061-337083FFC955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298F0-6DE9-DD43-9887-6868594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05" y="2015385"/>
            <a:ext cx="2448938" cy="28272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625D6-7945-CE47-9CA5-6A503EA8E284}"/>
              </a:ext>
            </a:extLst>
          </p:cNvPr>
          <p:cNvSpPr txBox="1">
            <a:spLocks/>
          </p:cNvSpPr>
          <p:nvPr/>
        </p:nvSpPr>
        <p:spPr>
          <a:xfrm>
            <a:off x="874713" y="3722815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FAFEB-5E17-B043-A8A4-F484E4EA15C5}"/>
              </a:ext>
            </a:extLst>
          </p:cNvPr>
          <p:cNvSpPr/>
          <p:nvPr/>
        </p:nvSpPr>
        <p:spPr>
          <a:xfrm>
            <a:off x="805438" y="4800597"/>
            <a:ext cx="7677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have to load the package </a:t>
            </a:r>
            <a:r>
              <a:rPr lang="en-US" sz="2400" b="1" dirty="0"/>
              <a:t>each time you use R</a:t>
            </a:r>
            <a:r>
              <a:rPr lang="en-US" sz="2400" dirty="0"/>
              <a:t>. </a:t>
            </a:r>
          </a:p>
          <a:p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8EFC13-74CA-2144-8894-2CFEF30C53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17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818"/>
            <a:ext cx="10515600" cy="403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 am Will (hello!), an Associate at the </a:t>
            </a:r>
            <a:r>
              <a:rPr lang="en-US" sz="2400" dirty="0">
                <a:solidFill>
                  <a:srgbClr val="F68B33"/>
                </a:solidFill>
              </a:rPr>
              <a:t>Grattan Institute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 like to make R packages/functions in my spare time. I also like to write documentation and guides that make using R </a:t>
            </a:r>
            <a:r>
              <a:rPr lang="en-US" sz="2400" i="1" dirty="0"/>
              <a:t>easier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At Grattan, we use R for our data analysis and </a:t>
            </a:r>
            <a:r>
              <a:rPr lang="en-AU" sz="2400" dirty="0"/>
              <a:t>visualisations</a:t>
            </a:r>
            <a:r>
              <a:rPr lang="en-US" sz="2400" dirty="0"/>
              <a:t>. (We’re also looking into producing our entire reports in R).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use data to answer questions.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67BC56-15BB-F642-B55C-7F86E49340AA}"/>
              </a:ext>
            </a:extLst>
          </p:cNvPr>
          <p:cNvSpPr/>
          <p:nvPr/>
        </p:nvSpPr>
        <p:spPr>
          <a:xfrm>
            <a:off x="796635" y="650310"/>
            <a:ext cx="3248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Who am 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22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We have R and R Studio up-and-running.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written a comment, defined an object and run a simple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just have to learn how to </a:t>
            </a:r>
            <a:r>
              <a:rPr lang="en-US" b="1" i="1" dirty="0"/>
              <a:t>do more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i="1" dirty="0"/>
              <a:t>a process you will continue as long as you’re using R.</a:t>
            </a:r>
            <a:r>
              <a:rPr lang="en-US" i="1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7536F-579C-8B4C-A395-0370408221FD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E508150-BFE2-C54D-8158-FDB8392C110E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CAA8F5-7A02-9448-AC6E-6D2A30E239F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F06D8E-9AD9-D24F-9A1E-14A5DF278C1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8070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56E88-7324-0144-B7AA-B65BC976D3B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FCEFB7E-B625-0A4D-A8D2-1AA98BDF1E96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1"/>
                  </a:solidFill>
                </a:rPr>
                <a:t>basics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D82F20-1DC9-3447-944E-EC501634250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0592B9-EB89-4345-A863-7C255DEE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07"/>
          <a:stretch/>
        </p:blipFill>
        <p:spPr>
          <a:xfrm>
            <a:off x="4037793" y="0"/>
            <a:ext cx="814597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5"/>
            <a:ext cx="10515600" cy="6065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/>
              <a:t>(and we have lots of help)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C9D9-13FC-6F41-AC92-20E3BC6887A0}"/>
              </a:ext>
            </a:extLst>
          </p:cNvPr>
          <p:cNvSpPr/>
          <p:nvPr/>
        </p:nvSpPr>
        <p:spPr>
          <a:xfrm>
            <a:off x="6440104" y="6587881"/>
            <a:ext cx="5751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‘Me “working independently”’ by Allison Horst, </a:t>
            </a:r>
            <a:r>
              <a:rPr lang="en-AU" sz="1400" dirty="0">
                <a:hlinkClick r:id="rId3"/>
              </a:rPr>
              <a:t>@allison_horst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5B83B-A222-3741-8BB4-5547A371C50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now we’re coders</a:t>
            </a:r>
          </a:p>
        </p:txBody>
      </p:sp>
    </p:spTree>
    <p:extLst>
      <p:ext uri="{BB962C8B-B14F-4D97-AF65-F5344CB8AC3E}">
        <p14:creationId xmlns:p14="http://schemas.microsoft.com/office/powerpoint/2010/main" val="6450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979775" y="762000"/>
            <a:ext cx="2242381" cy="1519890"/>
            <a:chOff x="9618380" y="-234969"/>
            <a:chExt cx="2242381" cy="151989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9618380" y="174172"/>
              <a:ext cx="2242381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</a:p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5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means: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Starting an </a:t>
            </a:r>
            <a:r>
              <a:rPr lang="en-US" b="1" dirty="0"/>
              <a:t>R Project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Finding data.</a:t>
            </a:r>
          </a:p>
          <a:p>
            <a:pPr marL="514350" indent="-514350">
              <a:buAutoNum type="arabicPeriod"/>
            </a:pPr>
            <a:r>
              <a:rPr lang="en-US" dirty="0"/>
              <a:t>Saving data onto your computer.</a:t>
            </a:r>
          </a:p>
          <a:p>
            <a:pPr marL="514350" indent="-514350">
              <a:buAutoNum type="arabicPeriod"/>
            </a:pPr>
            <a:r>
              <a:rPr lang="en-US" dirty="0"/>
              <a:t>Reading the data into 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54B5B1-7A99-1D4D-98A4-CCBB9F1D27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1653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7726363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read things into and export out of R, it needs to know where it 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handy way to do this is by setting up an an R Project.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531246"/>
            <a:ext cx="11702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a full discussion of this at https://r4ds.had.co.nz/workflow-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projects.html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0C700-87D6-6445-B4FB-892920ABD162}"/>
              </a:ext>
            </a:extLst>
          </p:cNvPr>
          <p:cNvGrpSpPr/>
          <p:nvPr/>
        </p:nvGrpSpPr>
        <p:grpSpPr>
          <a:xfrm>
            <a:off x="8728990" y="2539254"/>
            <a:ext cx="2940525" cy="1779492"/>
            <a:chOff x="6518786" y="3515180"/>
            <a:chExt cx="2940525" cy="1779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4F34F-4BBA-984D-952A-BD1BAF60C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92"/>
            <a:stretch/>
          </p:blipFill>
          <p:spPr>
            <a:xfrm>
              <a:off x="6518786" y="3515180"/>
              <a:ext cx="2107921" cy="17794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B35C82-B2CA-1249-A1C2-55D11883EBA5}"/>
                </a:ext>
              </a:extLst>
            </p:cNvPr>
            <p:cNvSpPr txBox="1"/>
            <p:nvPr/>
          </p:nvSpPr>
          <p:spPr>
            <a:xfrm>
              <a:off x="8397427" y="3640608"/>
              <a:ext cx="1061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where am I?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2B063D-909A-7641-9DC8-CAD23FFCBAF8}"/>
                </a:ext>
              </a:extLst>
            </p:cNvPr>
            <p:cNvCxnSpPr>
              <a:stCxn id="2" idx="1"/>
            </p:cNvCxnSpPr>
            <p:nvPr/>
          </p:nvCxnSpPr>
          <p:spPr>
            <a:xfrm flipH="1">
              <a:off x="7964129" y="3963774"/>
              <a:ext cx="433298" cy="323165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F9AB17-8433-DD4B-B564-4F0F05BE403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1545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[don’t </a:t>
            </a:r>
            <a:r>
              <a:rPr lang="en-US" dirty="0">
                <a:solidFill>
                  <a:srgbClr val="C00000"/>
                </a:solidFill>
              </a:rPr>
              <a:t>do this bit now – it’s already set up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Within R Studio, click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/>
              <a:t>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Directory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Project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Call the file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r_course</a:t>
            </a:r>
            <a:r>
              <a:rPr lang="en-US" dirty="0"/>
              <a:t> (or whatever you’d like) and create the project in your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Documents</a:t>
            </a:r>
            <a:r>
              <a:rPr lang="en-US" dirty="0"/>
              <a:t> folder.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36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3000" b="1" dirty="0"/>
              <a:t>Starting an R Project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000" b="1" dirty="0">
                <a:solidFill>
                  <a:schemeClr val="accent2"/>
                </a:solidFill>
              </a:rPr>
              <a:t>[do </a:t>
            </a:r>
            <a:r>
              <a:rPr lang="en-US" sz="3000" dirty="0">
                <a:solidFill>
                  <a:schemeClr val="accent2"/>
                </a:solidFill>
              </a:rPr>
              <a:t>this bit</a:t>
            </a:r>
            <a:r>
              <a:rPr lang="en-US" sz="3000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200" dirty="0"/>
              <a:t>We have an R Project set up for us. To download it, go to this address in your web browser:</a:t>
            </a:r>
            <a:br>
              <a:rPr lang="en-US" i="1" dirty="0"/>
            </a:br>
            <a:endParaRPr lang="en-US" i="1" dirty="0"/>
          </a:p>
          <a:p>
            <a:pPr marL="0" indent="0" algn="ctr">
              <a:buNone/>
            </a:pPr>
            <a:r>
              <a:rPr lang="en-US" sz="3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38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3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8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essamonash</a:t>
            </a:r>
            <a:endParaRPr lang="en-US" sz="38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b="1" dirty="0"/>
              <a:t>Open this zipped folder and move it somewhere nice, like your Desktop or Documents folder.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235389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13510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Starting an R Project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[do </a:t>
            </a:r>
            <a:r>
              <a:rPr lang="en-US" dirty="0">
                <a:solidFill>
                  <a:schemeClr val="accent2"/>
                </a:solidFill>
              </a:rPr>
              <a:t>this bit</a:t>
            </a:r>
            <a:r>
              <a:rPr lang="en-US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2200" dirty="0"/>
              <a:t>With the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sz="2200" dirty="0"/>
              <a:t> folder unzipped and saved somewhere:</a:t>
            </a:r>
          </a:p>
          <a:p>
            <a:pPr marL="0" indent="0">
              <a:buNone/>
            </a:pPr>
            <a:endParaRPr lang="en-US" sz="900" b="1" dirty="0"/>
          </a:p>
          <a:p>
            <a:r>
              <a:rPr lang="en-US" sz="2200" dirty="0"/>
              <a:t>In R Studio:</a:t>
            </a:r>
          </a:p>
          <a:p>
            <a:endParaRPr lang="en-US" sz="2200" dirty="0"/>
          </a:p>
          <a:p>
            <a:pPr lvl="1"/>
            <a:r>
              <a:rPr lang="en-US" sz="1800" dirty="0"/>
              <a:t>Save your current scripts somewhere (we won’t need them later).</a:t>
            </a:r>
          </a:p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1900" dirty="0"/>
              <a:t>Click</a:t>
            </a:r>
            <a:r>
              <a:rPr lang="en-US" dirty="0"/>
              <a:t> 	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File -&gt; Open Project</a:t>
            </a:r>
            <a:r>
              <a:rPr lang="en-US" sz="1700" dirty="0"/>
              <a:t>,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1800" dirty="0"/>
              <a:t>Then navigate to your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</a:t>
            </a:r>
            <a:r>
              <a:rPr lang="en-US" sz="1800" dirty="0"/>
              <a:t>   folder, and </a:t>
            </a:r>
          </a:p>
          <a:p>
            <a:endParaRPr lang="en-US" sz="2200" dirty="0"/>
          </a:p>
          <a:p>
            <a:pPr lvl="1"/>
            <a:r>
              <a:rPr lang="en-US" sz="1800" dirty="0"/>
              <a:t>Open the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r-course_essa-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sz="1800" dirty="0"/>
              <a:t>   file.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4177121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Starting an R Project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[do </a:t>
            </a:r>
            <a:r>
              <a:rPr lang="en-US" dirty="0">
                <a:solidFill>
                  <a:schemeClr val="accent2"/>
                </a:solidFill>
              </a:rPr>
              <a:t>this bit</a:t>
            </a:r>
            <a:r>
              <a:rPr lang="en-US" b="1" dirty="0">
                <a:solidFill>
                  <a:schemeClr val="accent2"/>
                </a:solidFill>
              </a:rPr>
              <a:t>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We have an R Project set up for us. To open it: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Save any scripts you have open. </a:t>
            </a:r>
          </a:p>
          <a:p>
            <a:r>
              <a:rPr lang="en-US" dirty="0"/>
              <a:t>In R, click ‘Open’ and navigate to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course_essa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monash.Rproj</a:t>
            </a:r>
            <a:r>
              <a:rPr lang="en-US" dirty="0"/>
              <a:t> file.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28815F-FD77-F240-9582-A772FA96C5CA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1260016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10792968" cy="539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Starting an R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R knows where it is!  -&gt;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 look at your newly made folder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Opening the 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r_course.Rproj</a:t>
            </a:r>
            <a:r>
              <a:rPr lang="en-US" dirty="0"/>
              <a:t> file will open R Studio, telling R where it 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create a new script: </a:t>
            </a:r>
            <a:r>
              <a:rPr lang="en-US" b="1" dirty="0"/>
              <a:t>File -&gt; New File -&gt; R Script.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E650B-8D7B-A941-A62D-018B6423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092" y="3044053"/>
            <a:ext cx="2628900" cy="596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FBB47F-0716-6F47-9443-6F2B098D9F02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45301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550698"/>
            <a:ext cx="5257800" cy="50856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1" dirty="0"/>
              <a:t>Does living far away from your university increase your chance of dropping out?</a:t>
            </a:r>
          </a:p>
          <a:p>
            <a:pPr marL="0" indent="0">
              <a:buNone/>
            </a:pPr>
            <a:r>
              <a:rPr lang="en-US" sz="1800" dirty="0"/>
              <a:t>Wrangle a large dataset</a:t>
            </a:r>
          </a:p>
          <a:p>
            <a:pPr lvl="1"/>
            <a:r>
              <a:rPr lang="en-US" sz="1400" dirty="0"/>
              <a:t>16m </a:t>
            </a:r>
            <a:r>
              <a:rPr lang="en-AU" sz="1400" dirty="0"/>
              <a:t>anonymised</a:t>
            </a:r>
            <a:r>
              <a:rPr lang="en-US" sz="1400" dirty="0"/>
              <a:t> observations with 120 variables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Join with other datasets</a:t>
            </a:r>
          </a:p>
          <a:p>
            <a:pPr lvl="1"/>
            <a:r>
              <a:rPr lang="en-US" sz="1400" dirty="0"/>
              <a:t>join with 171m and 3.5m observation datasets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800" dirty="0"/>
              <a:t>Generate new data</a:t>
            </a:r>
          </a:p>
          <a:p>
            <a:pPr lvl="1"/>
            <a:r>
              <a:rPr lang="en-US" sz="1400" dirty="0"/>
              <a:t>driving time from Google Maps API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800" dirty="0"/>
              <a:t>Chart</a:t>
            </a:r>
          </a:p>
          <a:p>
            <a:pPr lvl="1"/>
            <a:r>
              <a:rPr lang="en-US" sz="1400" dirty="0"/>
              <a:t>plot a distribution of travel distance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1800" dirty="0"/>
              <a:t>Analyse</a:t>
            </a:r>
          </a:p>
          <a:p>
            <a:pPr lvl="1"/>
            <a:r>
              <a:rPr lang="en-US" sz="1400" dirty="0"/>
              <a:t>Logistic regression to understand the relationship between long travel times to university and degree completion.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F1214-886C-BC41-9CBF-5BA5B431610B}"/>
              </a:ext>
            </a:extLst>
          </p:cNvPr>
          <p:cNvSpPr/>
          <p:nvPr/>
        </p:nvSpPr>
        <p:spPr>
          <a:xfrm>
            <a:off x="7439890" y="6046692"/>
            <a:ext cx="4647773" cy="61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Cherastidtham, I., Norton, A., and Mackey, W. (2018). University attrition: what helps and what hinders university completion?. Grattan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49C9B-B8E1-024D-A55B-7DB209D8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59"/>
          <a:stretch/>
        </p:blipFill>
        <p:spPr>
          <a:xfrm>
            <a:off x="5929745" y="1529798"/>
            <a:ext cx="6157918" cy="4430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2E6CA-1186-584A-A2F4-8542193B0C02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3539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Finding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going to use a ‘clean’ version of the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contains information about income and life expectancy of countries over time.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E2507-16AE-AB47-AA86-CBBC6195F911}"/>
              </a:ext>
            </a:extLst>
          </p:cNvPr>
          <p:cNvSpPr/>
          <p:nvPr/>
        </p:nvSpPr>
        <p:spPr>
          <a:xfrm>
            <a:off x="489857" y="6370606"/>
            <a:ext cx="1170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gapminder dataset was created by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www.gapminder.org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cleaned version was made by Jenny Bryan and can be found at 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jennybc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/gapminder.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B0F2-E69E-5448-8150-A19E746E8AD1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6124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usually involves going to a website and downloading a file (eg an Excel file or csv file).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 folder called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your project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store our file the file in a folder called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/>
              <a:t> in your project folder.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EE974-FF7F-8348-8ADF-B51220824A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3770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889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Saving data on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download the dataset here: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tinyurl.com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/essadata1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Save it in your</a:t>
            </a:r>
            <a:r>
              <a:rPr lang="en-US" b="1" dirty="0"/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r_course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/data</a:t>
            </a:r>
            <a:r>
              <a:rPr lang="en-US" dirty="0"/>
              <a:t> file by going to the address and clicking </a:t>
            </a:r>
            <a:r>
              <a:rPr lang="en-US" i="1" dirty="0"/>
              <a:t>File </a:t>
            </a:r>
            <a:r>
              <a:rPr lang="en-US" dirty="0"/>
              <a:t>-&gt; </a:t>
            </a:r>
            <a:r>
              <a:rPr lang="en-US" i="1" dirty="0"/>
              <a:t>Save Page As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DEF19D-A562-704D-8500-AAB21712CCE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7574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our data. It is saved in our data folder.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read it into our R environment.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936C1-6D7D-CB43-9B51-1D0A48231FE5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27141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Reading data into 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the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dirty="0"/>
              <a:t> function from the tidyverse.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First, we have to load the tidyverse: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Then, read our data file and assign it to an object: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E995B-A84A-9D4F-8040-00734485FAB9}"/>
              </a:ext>
            </a:extLst>
          </p:cNvPr>
          <p:cNvSpPr txBox="1">
            <a:spLocks/>
          </p:cNvSpPr>
          <p:nvPr/>
        </p:nvSpPr>
        <p:spPr>
          <a:xfrm>
            <a:off x="874713" y="4153800"/>
            <a:ext cx="6866372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(tidyverse)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0B801-6083-E441-AB25-E6B13333949C}"/>
              </a:ext>
            </a:extLst>
          </p:cNvPr>
          <p:cNvSpPr txBox="1">
            <a:spLocks/>
          </p:cNvSpPr>
          <p:nvPr/>
        </p:nvSpPr>
        <p:spPr>
          <a:xfrm>
            <a:off x="874712" y="5534713"/>
            <a:ext cx="8368141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gapminder.txt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FF391-4738-9845-A114-1ACA5482B32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need to get data into R</a:t>
            </a:r>
          </a:p>
        </p:txBody>
      </p:sp>
    </p:spTree>
    <p:extLst>
      <p:ext uri="{BB962C8B-B14F-4D97-AF65-F5344CB8AC3E}">
        <p14:creationId xmlns:p14="http://schemas.microsoft.com/office/powerpoint/2010/main" val="30711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1717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folder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06925-7DC8-2E45-8CFF-C1CABF91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45" y="2808074"/>
            <a:ext cx="3252913" cy="12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1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843"/>
            <a:ext cx="10515600" cy="504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All together now: </a:t>
            </a:r>
            <a:r>
              <a:rPr lang="en-US" dirty="0"/>
              <a:t>our R Studio should look like this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DD01C-19AF-3C44-8E80-4FF6E1A7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3" y="1592263"/>
            <a:ext cx="10739456" cy="6316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121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the tidyverse loaded.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read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is in our environment.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Wonderful. Let’s do more!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A93F782-7F3A-5B4C-9B89-2BFE9CDDFF42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FB4378-0E7C-9041-A936-EBBC8E8BAC97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41D4F-5722-E54E-AFDF-C8B9FE9CD06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have our data in R</a:t>
            </a:r>
          </a:p>
        </p:txBody>
      </p:sp>
    </p:spTree>
    <p:extLst>
      <p:ext uri="{BB962C8B-B14F-4D97-AF65-F5344CB8AC3E}">
        <p14:creationId xmlns:p14="http://schemas.microsoft.com/office/powerpoint/2010/main" val="15379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0" y="665581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Find the </a:t>
            </a:r>
            <a:r>
              <a:rPr lang="en-US" sz="2000" b="1" dirty="0">
                <a:solidFill>
                  <a:schemeClr val="accent4"/>
                </a:solidFill>
              </a:rPr>
              <a:t>names</a:t>
            </a:r>
            <a:r>
              <a:rPr lang="en-US" sz="2000" dirty="0"/>
              <a:t> of the variables in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AD351-00CB-3248-8B59-B8B806B085FC}"/>
              </a:ext>
            </a:extLst>
          </p:cNvPr>
          <p:cNvSpPr txBox="1">
            <a:spLocks/>
          </p:cNvSpPr>
          <p:nvPr/>
        </p:nvSpPr>
        <p:spPr>
          <a:xfrm>
            <a:off x="5042774" y="173376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391CB43-4CDE-564A-923A-74CFF9540624}"/>
              </a:ext>
            </a:extLst>
          </p:cNvPr>
          <p:cNvSpPr txBox="1">
            <a:spLocks/>
          </p:cNvSpPr>
          <p:nvPr/>
        </p:nvSpPr>
        <p:spPr>
          <a:xfrm>
            <a:off x="9738360" y="0"/>
            <a:ext cx="2453640" cy="111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read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DE42F-0885-9F47-AC07-9B424F9BC98A}"/>
              </a:ext>
            </a:extLst>
          </p:cNvPr>
          <p:cNvSpPr/>
          <p:nvPr/>
        </p:nvSpPr>
        <p:spPr>
          <a:xfrm>
            <a:off x="8552605" y="320405"/>
            <a:ext cx="1151021" cy="4699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DFACB-B504-AC4B-819D-208D0C821AEF}"/>
              </a:ext>
            </a:extLst>
          </p:cNvPr>
          <p:cNvSpPr/>
          <p:nvPr/>
        </p:nvSpPr>
        <p:spPr>
          <a:xfrm>
            <a:off x="838200" y="3111308"/>
            <a:ext cx="4134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View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/>
              <a:t> dataset using the </a:t>
            </a:r>
            <a:r>
              <a:rPr lang="en-US" b="1" dirty="0">
                <a:solidFill>
                  <a:schemeClr val="accent4"/>
                </a:solidFill>
              </a:rPr>
              <a:t>View()</a:t>
            </a:r>
            <a:r>
              <a:rPr lang="en-US" dirty="0"/>
              <a:t> function.</a:t>
            </a:r>
          </a:p>
          <a:p>
            <a:r>
              <a:rPr lang="en-US" sz="1600" b="1" i="1" dirty="0"/>
              <a:t>Note the capital </a:t>
            </a:r>
            <a:r>
              <a:rPr lang="en-US" sz="1600" b="1" i="1" dirty="0">
                <a:solidFill>
                  <a:schemeClr val="accent4"/>
                </a:solidFill>
              </a:rPr>
              <a:t>V</a:t>
            </a:r>
            <a:r>
              <a:rPr lang="en-US" sz="1400" i="1" dirty="0"/>
              <a:t>.</a:t>
            </a:r>
            <a:endParaRPr lang="en-US" sz="1600" b="1" i="1" dirty="0">
              <a:solidFill>
                <a:schemeClr val="accent4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266B2C5-73B6-C648-AE7F-C6B3F3797556}"/>
              </a:ext>
            </a:extLst>
          </p:cNvPr>
          <p:cNvSpPr txBox="1">
            <a:spLocks/>
          </p:cNvSpPr>
          <p:nvPr/>
        </p:nvSpPr>
        <p:spPr>
          <a:xfrm>
            <a:off x="5042774" y="3117619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(gapminder)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A3193-0DA6-6942-AA6F-A5BED4813C63}"/>
              </a:ext>
            </a:extLst>
          </p:cNvPr>
          <p:cNvSpPr/>
          <p:nvPr/>
        </p:nvSpPr>
        <p:spPr>
          <a:xfrm>
            <a:off x="838200" y="4278100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Look at the </a:t>
            </a:r>
            <a:r>
              <a:rPr lang="en-US" sz="2000" b="1" dirty="0">
                <a:solidFill>
                  <a:schemeClr val="accent4"/>
                </a:solidFill>
              </a:rPr>
              <a:t>unique</a:t>
            </a:r>
            <a:r>
              <a:rPr lang="en-US" sz="2000" dirty="0"/>
              <a:t> values in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000" dirty="0"/>
              <a:t> column </a:t>
            </a:r>
            <a:r>
              <a:rPr lang="en-US" sz="2000" b="1" dirty="0">
                <a:solidFill>
                  <a:schemeClr val="accent4"/>
                </a:solidFill>
              </a:rPr>
              <a:t>$</a:t>
            </a:r>
            <a:r>
              <a:rPr lang="en-US" sz="2000" dirty="0"/>
              <a:t>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EA9BC91-BC8D-6648-9FEF-9F2ED92E2000}"/>
              </a:ext>
            </a:extLst>
          </p:cNvPr>
          <p:cNvSpPr txBox="1">
            <a:spLocks/>
          </p:cNvSpPr>
          <p:nvPr/>
        </p:nvSpPr>
        <p:spPr>
          <a:xfrm>
            <a:off x="5042774" y="4284411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4959A-0C5F-724E-B5F2-2ED20AC41545}"/>
              </a:ext>
            </a:extLst>
          </p:cNvPr>
          <p:cNvSpPr/>
          <p:nvPr/>
        </p:nvSpPr>
        <p:spPr>
          <a:xfrm>
            <a:off x="838200" y="5444892"/>
            <a:ext cx="4134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b="1" dirty="0">
                <a:solidFill>
                  <a:schemeClr val="accent4"/>
                </a:solidFill>
              </a:rPr>
              <a:t>hist</a:t>
            </a:r>
            <a:r>
              <a:rPr lang="en-US" sz="2000" dirty="0"/>
              <a:t>ogram of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000" dirty="0"/>
              <a:t> variable.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3A19697-02A9-EB42-A0F6-9191A5925F56}"/>
              </a:ext>
            </a:extLst>
          </p:cNvPr>
          <p:cNvSpPr txBox="1">
            <a:spLocks/>
          </p:cNvSpPr>
          <p:nvPr/>
        </p:nvSpPr>
        <p:spPr>
          <a:xfrm>
            <a:off x="5042774" y="5451203"/>
            <a:ext cx="5872616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7" grpId="0" animBg="1"/>
      <p:bldP spid="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04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3858490" cy="46157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How has job growth been distributed around the major cities?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Get jobs data by area from the 2011 and 2016 Census</a:t>
            </a:r>
          </a:p>
          <a:p>
            <a:endParaRPr lang="en-US" sz="1800" dirty="0"/>
          </a:p>
          <a:p>
            <a:r>
              <a:rPr lang="en-US" sz="1800" dirty="0"/>
              <a:t>Calculate growth in each area.</a:t>
            </a:r>
          </a:p>
          <a:p>
            <a:endParaRPr lang="en-US" sz="1800" dirty="0"/>
          </a:p>
          <a:p>
            <a:r>
              <a:rPr lang="en-US" sz="1800" dirty="0"/>
              <a:t>Join with geometric data from the ABS.</a:t>
            </a:r>
          </a:p>
          <a:p>
            <a:endParaRPr lang="en-US" sz="1800" dirty="0"/>
          </a:p>
          <a:p>
            <a:r>
              <a:rPr lang="en-US" sz="1800" dirty="0"/>
              <a:t>Plot maps of job growth.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5BC70-AEA8-3244-9AD8-3B9B106B93E0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A551A1F-F5D7-194E-8608-E7F4CEE9E3B2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D6997-968A-6B44-87CE-33D1150EA0F7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8674C8B-746E-184E-9EC6-01573D523911}"/>
              </a:ext>
            </a:extLst>
          </p:cNvPr>
          <p:cNvSpPr/>
          <p:nvPr/>
        </p:nvSpPr>
        <p:spPr>
          <a:xfrm>
            <a:off x="5957455" y="6211716"/>
            <a:ext cx="6234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Terrill, M., </a:t>
            </a:r>
            <a:r>
              <a:rPr lang="en-AU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Batrouney</a:t>
            </a:r>
            <a:r>
              <a:rPr lang="en-AU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H., Ha, James, and Hourani, D. (2018). Remarkably adaptive: Australian cities in a time of growth. Grattan Institute.</a:t>
            </a:r>
            <a:endParaRPr 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AF8355-54AA-7445-92E1-7CE838C6FDAB}"/>
              </a:ext>
            </a:extLst>
          </p:cNvPr>
          <p:cNvGrpSpPr/>
          <p:nvPr/>
        </p:nvGrpSpPr>
        <p:grpSpPr>
          <a:xfrm>
            <a:off x="4696690" y="1565122"/>
            <a:ext cx="7496205" cy="4519102"/>
            <a:chOff x="4516669" y="1648252"/>
            <a:chExt cx="7509970" cy="43740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E38417-CE0A-D64D-BF0D-5BEB03DE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76" b="15491"/>
            <a:stretch/>
          </p:blipFill>
          <p:spPr>
            <a:xfrm>
              <a:off x="4516669" y="2342136"/>
              <a:ext cx="7509970" cy="368015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D11E73-3D48-4343-A006-58396944EB5C}"/>
                </a:ext>
              </a:extLst>
            </p:cNvPr>
            <p:cNvSpPr/>
            <p:nvPr/>
          </p:nvSpPr>
          <p:spPr>
            <a:xfrm>
              <a:off x="4516669" y="1648252"/>
              <a:ext cx="7035005" cy="714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b="1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Figure 2.5: In Sydney and Melbourne, jobs have grown in the CBD and central areas, but they’ve grown fastest in the outer areas </a:t>
              </a:r>
              <a:b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AU" sz="1400" dirty="0">
                  <a:solidFill>
                    <a:srgbClr val="6A737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annual employment growth, 2011 to 2016, SA3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ED2-6286-0C40-AE99-C8BA32334F54}"/>
              </a:ext>
            </a:extLst>
          </p:cNvPr>
          <p:cNvSpPr/>
          <p:nvPr/>
        </p:nvSpPr>
        <p:spPr>
          <a:xfrm>
            <a:off x="782780" y="649994"/>
            <a:ext cx="4552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Grattan uses R</a:t>
            </a:r>
          </a:p>
        </p:txBody>
      </p:sp>
    </p:spTree>
    <p:extLst>
      <p:ext uri="{BB962C8B-B14F-4D97-AF65-F5344CB8AC3E}">
        <p14:creationId xmlns:p14="http://schemas.microsoft.com/office/powerpoint/2010/main" val="6839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38901"/>
            <a:ext cx="4287982" cy="45431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Averages </a:t>
            </a:r>
            <a:r>
              <a:rPr lang="en-US" sz="2600" dirty="0"/>
              <a:t>of the X and Y values are the same.</a:t>
            </a:r>
          </a:p>
          <a:p>
            <a:endParaRPr lang="en-US" sz="2600" dirty="0"/>
          </a:p>
          <a:p>
            <a:r>
              <a:rPr lang="en-US" sz="2600" b="1" dirty="0"/>
              <a:t>Standard deviation</a:t>
            </a:r>
            <a:r>
              <a:rPr lang="en-US" sz="2600" dirty="0"/>
              <a:t> is the same. </a:t>
            </a:r>
          </a:p>
          <a:p>
            <a:endParaRPr lang="en-US" sz="2600" dirty="0"/>
          </a:p>
          <a:p>
            <a:r>
              <a:rPr lang="en-US" sz="2600" b="1" dirty="0"/>
              <a:t>Same correlation</a:t>
            </a:r>
            <a:r>
              <a:rPr lang="en-US" sz="2600" dirty="0"/>
              <a:t> between the X and Y axes.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FBB835-1270-5A4A-A3E0-C1C4B6BA7C49}"/>
              </a:ext>
            </a:extLst>
          </p:cNvPr>
          <p:cNvGrpSpPr/>
          <p:nvPr/>
        </p:nvGrpSpPr>
        <p:grpSpPr>
          <a:xfrm>
            <a:off x="4017818" y="1199242"/>
            <a:ext cx="8174182" cy="5680235"/>
            <a:chOff x="4017818" y="1199242"/>
            <a:chExt cx="8174182" cy="56802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4E3337-E213-E749-A1DA-B7242E9D76E3}"/>
                </a:ext>
              </a:extLst>
            </p:cNvPr>
            <p:cNvGrpSpPr/>
            <p:nvPr/>
          </p:nvGrpSpPr>
          <p:grpSpPr>
            <a:xfrm>
              <a:off x="4017818" y="1199242"/>
              <a:ext cx="8174182" cy="5680235"/>
              <a:chOff x="4017818" y="1199242"/>
              <a:chExt cx="8174182" cy="5680235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14D901EA-1CC6-C940-B400-8952AEC0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55863" y="1610821"/>
                <a:ext cx="5894568" cy="446022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6825E3-E06F-9042-894C-1DAD054B1824}"/>
                  </a:ext>
                </a:extLst>
              </p:cNvPr>
              <p:cNvSpPr/>
              <p:nvPr/>
            </p:nvSpPr>
            <p:spPr>
              <a:xfrm>
                <a:off x="4017818" y="6356257"/>
                <a:ext cx="81741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:r>
                  <a:rPr lang="en-US" sz="1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Matejka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&amp; Fitzmaurice (2019) Same Stats, Different Graphs. See the summary here: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https://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www.autodeskresearch.com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/publications/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samestats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2640D-CDA6-794A-9624-19DFDCF90453}"/>
                  </a:ext>
                </a:extLst>
              </p:cNvPr>
              <p:cNvSpPr/>
              <p:nvPr/>
            </p:nvSpPr>
            <p:spPr>
              <a:xfrm>
                <a:off x="5790246" y="1199242"/>
                <a:ext cx="4597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Scatterplots of the ‘</a:t>
                </a:r>
                <a:r>
                  <a:rPr lang="en-US" dirty="0" err="1"/>
                  <a:t>Datasaurus</a:t>
                </a:r>
                <a:r>
                  <a:rPr lang="en-US" dirty="0"/>
                  <a:t> Dozen</a:t>
                </a:r>
                <a:endParaRPr lang="en-AU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0D647-888E-4246-853D-97FD53EE5AAC}"/>
                </a:ext>
              </a:extLst>
            </p:cNvPr>
            <p:cNvSpPr txBox="1"/>
            <p:nvPr/>
          </p:nvSpPr>
          <p:spPr>
            <a:xfrm>
              <a:off x="5523354" y="3492536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F4183-2066-3F41-8B0F-D56E81536C26}"/>
                </a:ext>
              </a:extLst>
            </p:cNvPr>
            <p:cNvSpPr txBox="1"/>
            <p:nvPr/>
          </p:nvSpPr>
          <p:spPr>
            <a:xfrm>
              <a:off x="8552605" y="6028985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7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900"/>
            <a:ext cx="10515600" cy="5039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important (and fun) to visualise our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with the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/>
              <a:t>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requires: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Data: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what data to use. 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Aesthetics:</a:t>
            </a:r>
            <a:r>
              <a:rPr lang="en-US" dirty="0"/>
              <a:t> mapping your data to aspects of the chart:</a:t>
            </a:r>
          </a:p>
          <a:p>
            <a:pPr lvl="2"/>
            <a:r>
              <a:rPr lang="en-US" dirty="0"/>
              <a:t>X axis, Y axis, </a:t>
            </a:r>
            <a:r>
              <a:rPr lang="en-US" dirty="0" err="1">
                <a:solidFill>
                  <a:schemeClr val="accent2"/>
                </a:solidFill>
              </a:rPr>
              <a:t>colour</a:t>
            </a:r>
            <a:r>
              <a:rPr lang="en-US" dirty="0"/>
              <a:t>, </a:t>
            </a:r>
            <a:r>
              <a:rPr lang="en-US" sz="3200" dirty="0"/>
              <a:t>size</a:t>
            </a:r>
            <a:r>
              <a:rPr lang="en-US" dirty="0"/>
              <a:t>, </a:t>
            </a:r>
            <a:r>
              <a:rPr lang="en-US" dirty="0">
                <a:latin typeface="Herculanum" panose="02000505000000020004" pitchFamily="2" charset="77"/>
              </a:rPr>
              <a:t>shape</a:t>
            </a:r>
            <a:r>
              <a:rPr lang="en-US" dirty="0"/>
              <a:t>, etc.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Geom:</a:t>
            </a:r>
            <a:r>
              <a:rPr lang="en-US" dirty="0"/>
              <a:t> how to put your aesthetics on the chart.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0FC6F5-3FAC-8146-83EC-EC846BE3658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39963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2549236" y="1777997"/>
            <a:ext cx="354676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gapminder) </a:t>
            </a:r>
            <a:r>
              <a:rPr lang="en-AU" dirty="0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85B4-D64D-6E46-9F6A-6366B0BC3314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A326-A19C-974C-96B3-60B4CC2C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7" y="1532830"/>
            <a:ext cx="5886753" cy="5004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97C2F-563F-B74E-9C11-FDFCC60865FE}"/>
              </a:ext>
            </a:extLst>
          </p:cNvPr>
          <p:cNvSpPr txBox="1"/>
          <p:nvPr/>
        </p:nvSpPr>
        <p:spPr>
          <a:xfrm>
            <a:off x="1181718" y="1777997"/>
            <a:ext cx="870960" cy="38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768F-434A-C94D-A9C3-0AE93F240DC7}"/>
              </a:ext>
            </a:extLst>
          </p:cNvPr>
          <p:cNvSpPr txBox="1"/>
          <p:nvPr/>
        </p:nvSpPr>
        <p:spPr>
          <a:xfrm>
            <a:off x="443345" y="2347043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Aesthetics: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8CBE1-7AFB-7849-8574-F35C189E355F}"/>
              </a:ext>
            </a:extLst>
          </p:cNvPr>
          <p:cNvSpPr txBox="1"/>
          <p:nvPr/>
        </p:nvSpPr>
        <p:spPr>
          <a:xfrm>
            <a:off x="487114" y="3429000"/>
            <a:ext cx="16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Geom: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946350-8925-5E40-8D59-8D6998769B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05681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B6049-849A-684E-9626-B29F313C0586}"/>
              </a:ext>
            </a:extLst>
          </p:cNvPr>
          <p:cNvSpPr txBox="1"/>
          <p:nvPr/>
        </p:nvSpPr>
        <p:spPr>
          <a:xfrm>
            <a:off x="8123124" y="3723946"/>
            <a:ext cx="26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(an empty plot)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467C6-43A5-6149-A61F-3E37E0D3CF3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accent2"/>
                </a:solidFill>
              </a:rPr>
              <a:t>don’t copy this code down; just watch for now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C245E6-FA84-C844-8D20-61CD943CCCB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data: step by step</a:t>
            </a:r>
          </a:p>
        </p:txBody>
      </p:sp>
    </p:spTree>
    <p:extLst>
      <p:ext uri="{BB962C8B-B14F-4D97-AF65-F5344CB8AC3E}">
        <p14:creationId xmlns:p14="http://schemas.microsoft.com/office/powerpoint/2010/main" val="13445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3087D-F57D-9448-AE93-632E2D6C66C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F23727-C5BB-8F41-B652-F01682B9033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38779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830E9-A8B4-2A45-9388-4E2ED21742A5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32AC5-DC7C-534B-BBCD-6350985DE80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050767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FD52A-73F6-1D46-B1CE-7FC8A84A6DE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8D010-3F5F-824C-843B-652F9F46F4F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623328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5297D-E67B-0D4F-A4F4-578D90D0C83A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A7ED80-FF8F-ED45-85F5-B24BFF5463F3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702921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3F7CF-45CB-B444-A82E-E2E83F086B7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5CA071-B3E6-0545-954E-E3620F03366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299495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2EE73-2704-4D47-B9FC-B10D72133E1B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EB9060-CDCD-204F-8405-21AB8B702CC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259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91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learn more about data science and 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dirty="0"/>
              <a:t>We are doing </a:t>
            </a:r>
            <a:r>
              <a:rPr lang="en-AU" i="1" dirty="0"/>
              <a:t>this</a:t>
            </a:r>
            <a:r>
              <a:rPr lang="en-AU" dirty="0"/>
              <a:t> because we want extract insight out of data. We want to be able to </a:t>
            </a:r>
            <a:r>
              <a:rPr lang="en-AU" i="1" dirty="0"/>
              <a:t>learn something</a:t>
            </a:r>
            <a:r>
              <a:rPr lang="en-AU" dirty="0"/>
              <a:t> from the information we have.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Data it fun! But it can be hard to make sense of.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ADFDE-B355-3248-8EF2-03D1DBCEB7A9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72E18C-9B27-7C4C-9DF3-E9BBB322607A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03824-1957-054A-AFAF-575D330FBE84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AF1D5-FBFC-614A-9DC6-F33BD06B6918}"/>
              </a:ext>
            </a:extLst>
          </p:cNvPr>
          <p:cNvSpPr/>
          <p:nvPr/>
        </p:nvSpPr>
        <p:spPr>
          <a:xfrm>
            <a:off x="800957" y="630578"/>
            <a:ext cx="4442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Why are we all 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B8945-E541-2444-AE10-8984AA2E0A07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E321B0-7F43-6A46-99D9-7D153513F399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342712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7B6B2-9016-4D41-BC65-9EF0CE8703D6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F29DB5-7BAD-1243-AE36-DA0C45978A5F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1865438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F6C6D-A6FD-2741-BB0B-DFB31C8A1C5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294CD7-B454-8B49-A3A6-8192B81F8A9E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821343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5" y="1777997"/>
            <a:ext cx="5480295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BD554-9244-EF46-A172-F3F1A31809A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A0EF2C-F63B-8E42-B258-BF40512E3C56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634276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69852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7DE2-2371-5343-A31E-CA9F497CE388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1E2849-66FE-B944-AC22-6C4F098E5798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423768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5240C-AD2B-9941-ADE8-39DE94AF471E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E71E5-0A1A-9145-B96E-5560C454B1C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027179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BA3BF-CB79-1645-B089-E6902BD3FA3F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F00657-962D-214D-8C28-14F2D3C1719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4040552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E575-49C9-0547-BEF5-8D583FF4E022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55EC9-E6D1-6C4B-89FB-AA8A410A2054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358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27425"/>
            <a:ext cx="5873506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5B270-7362-C143-9986-F0A8F1A31519}"/>
              </a:ext>
            </a:extLst>
          </p:cNvPr>
          <p:cNvSpPr txBox="1"/>
          <p:nvPr/>
        </p:nvSpPr>
        <p:spPr>
          <a:xfrm>
            <a:off x="6092307" y="788118"/>
            <a:ext cx="60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copy this code down; just watch for now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1C4B39-9FCE-3D4B-BBD2-313C2FB593FD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1749165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64A26F-ECCB-C340-A4B0-0D7DA39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06" y="1777997"/>
            <a:ext cx="5480293" cy="4630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C6150-F3A9-0E4F-867C-69F1341E25E9}"/>
              </a:ext>
            </a:extLst>
          </p:cNvPr>
          <p:cNvSpPr txBox="1"/>
          <p:nvPr/>
        </p:nvSpPr>
        <p:spPr>
          <a:xfrm>
            <a:off x="810490" y="1198910"/>
            <a:ext cx="607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accent2"/>
                </a:solidFill>
              </a:rPr>
              <a:t>Recreate</a:t>
            </a:r>
            <a:r>
              <a:rPr lang="en-AU" sz="1600" dirty="0">
                <a:solidFill>
                  <a:schemeClr val="accent2"/>
                </a:solidFill>
              </a:rPr>
              <a:t> and save the final chart by copying the code: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AFE3E-2947-3146-8163-FD780032F595}"/>
              </a:ext>
            </a:extLst>
          </p:cNvPr>
          <p:cNvSpPr/>
          <p:nvPr/>
        </p:nvSpPr>
        <p:spPr>
          <a:xfrm>
            <a:off x="838200" y="1827425"/>
            <a:ext cx="587350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pop)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AU" sz="1050" dirty="0">
                <a:latin typeface="Consolas" panose="020B0609020204030204" pitchFamily="49" charset="0"/>
                <a:cs typeface="Consolas" panose="020B0609020204030204" pitchFamily="49" charset="0"/>
              </a:rPr>
              <a:t>“GDP per capita and life expectancy by continent”,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“Life expectancy”,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"GDP per capita”,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"Continent"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 = </a:t>
            </a:r>
            <a:r>
              <a:rPr lang="en-AU" sz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"Population”,</a:t>
            </a:r>
          </a:p>
          <a:p>
            <a:pPr lvl="0"/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Gapminder https://</a:t>
            </a:r>
            <a:r>
              <a:rPr lang="en-AU" sz="1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www.gapminder.org</a:t>
            </a:r>
            <a:r>
              <a:rPr lang="en-AU" sz="1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/."</a:t>
            </a:r>
            <a:r>
              <a:rPr lang="en-AU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AU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scatter_countries.png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C6E142-3A98-2747-B7B8-00DDC19B023B}"/>
              </a:ext>
            </a:extLst>
          </p:cNvPr>
          <p:cNvSpPr txBox="1">
            <a:spLocks/>
          </p:cNvSpPr>
          <p:nvPr/>
        </p:nvSpPr>
        <p:spPr>
          <a:xfrm>
            <a:off x="810490" y="675944"/>
            <a:ext cx="10515600" cy="60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Visualising our data</a:t>
            </a:r>
          </a:p>
        </p:txBody>
      </p:sp>
    </p:spTree>
    <p:extLst>
      <p:ext uri="{BB962C8B-B14F-4D97-AF65-F5344CB8AC3E}">
        <p14:creationId xmlns:p14="http://schemas.microsoft.com/office/powerpoint/2010/main" val="3200273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20" y="675608"/>
            <a:ext cx="10515600" cy="842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are doing with data science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0708A-F02C-D241-8CCB-7F943012F2DC}"/>
              </a:ext>
            </a:extLst>
          </p:cNvPr>
          <p:cNvGrpSpPr/>
          <p:nvPr/>
        </p:nvGrpSpPr>
        <p:grpSpPr>
          <a:xfrm>
            <a:off x="429746" y="1696282"/>
            <a:ext cx="11773668" cy="4483511"/>
            <a:chOff x="-80614" y="611767"/>
            <a:chExt cx="11773668" cy="448351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23B3419-F85C-894A-B607-5DF85DA6BEF6}"/>
                </a:ext>
              </a:extLst>
            </p:cNvPr>
            <p:cNvSpPr txBox="1">
              <a:spLocks/>
            </p:cNvSpPr>
            <p:nvPr/>
          </p:nvSpPr>
          <p:spPr>
            <a:xfrm>
              <a:off x="-80614" y="2575245"/>
              <a:ext cx="2130473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>
                  <a:solidFill>
                    <a:schemeClr val="accent2"/>
                  </a:solidFill>
                </a:rPr>
                <a:t>read</a:t>
              </a:r>
            </a:p>
            <a:p>
              <a:r>
                <a:rPr lang="en-US" sz="4000" dirty="0">
                  <a:solidFill>
                    <a:schemeClr val="accent2"/>
                  </a:solidFill>
                </a:rPr>
                <a:t>data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8BCCC7B-31F1-DE4F-947C-CB4F52111063}"/>
                </a:ext>
              </a:extLst>
            </p:cNvPr>
            <p:cNvSpPr txBox="1">
              <a:spLocks/>
            </p:cNvSpPr>
            <p:nvPr/>
          </p:nvSpPr>
          <p:spPr>
            <a:xfrm>
              <a:off x="8724277" y="2294401"/>
              <a:ext cx="2968777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solidFill>
                    <a:schemeClr val="accent1"/>
                  </a:solidFill>
                </a:rPr>
                <a:t>communicate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68A523-F476-B54D-ACE0-DD006E5FDA90}"/>
                </a:ext>
              </a:extLst>
            </p:cNvPr>
            <p:cNvGrpSpPr/>
            <p:nvPr/>
          </p:nvGrpSpPr>
          <p:grpSpPr>
            <a:xfrm>
              <a:off x="2171633" y="611767"/>
              <a:ext cx="5766688" cy="4483511"/>
              <a:chOff x="3087975" y="501361"/>
              <a:chExt cx="5766688" cy="448351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6261C09-9D17-2F48-B59A-F492389E1A9A}"/>
                  </a:ext>
                </a:extLst>
              </p:cNvPr>
              <p:cNvSpPr/>
              <p:nvPr/>
            </p:nvSpPr>
            <p:spPr>
              <a:xfrm>
                <a:off x="3087975" y="1319136"/>
                <a:ext cx="5766688" cy="36657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EC2153-A031-1B42-BE03-CD150F0F6222}"/>
                  </a:ext>
                </a:extLst>
              </p:cNvPr>
              <p:cNvGrpSpPr/>
              <p:nvPr/>
            </p:nvGrpSpPr>
            <p:grpSpPr>
              <a:xfrm>
                <a:off x="3350813" y="1203987"/>
                <a:ext cx="4817598" cy="3780884"/>
                <a:chOff x="4490062" y="1210169"/>
                <a:chExt cx="4817598" cy="3780884"/>
              </a:xfrm>
            </p:grpSpPr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173D05E0-CAA2-5842-AB6C-FB8802DBDA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0062" y="2527116"/>
                  <a:ext cx="3388539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4"/>
                      </a:solidFill>
                    </a:rPr>
                    <a:t>transform</a:t>
                  </a:r>
                </a:p>
              </p:txBody>
            </p:sp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87BB0539-F0CF-3244-BB6B-94A968E98B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1487" y="1210169"/>
                  <a:ext cx="3176173" cy="11107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r"/>
                  <a:r>
                    <a:rPr lang="en-US" sz="3600" b="1" dirty="0">
                      <a:solidFill>
                        <a:schemeClr val="accent5"/>
                      </a:solidFill>
                    </a:rPr>
                    <a:t>visualise</a:t>
                  </a:r>
                </a:p>
              </p:txBody>
            </p:sp>
            <p:sp>
              <p:nvSpPr>
                <p:cNvPr id="16" name="Title 1">
                  <a:extLst>
                    <a:ext uri="{FF2B5EF4-FFF2-40B4-BE49-F238E27FC236}">
                      <a16:creationId xmlns:a16="http://schemas.microsoft.com/office/drawing/2014/main" id="{11A7F70E-3CA4-154E-92D8-C41A61E538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5393" y="3880304"/>
                  <a:ext cx="2007537" cy="111074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analyse</a:t>
                  </a:r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1754523A-06C4-1C4B-92A7-9E35C8030681}"/>
                    </a:ext>
                  </a:extLst>
                </p:cNvPr>
                <p:cNvSpPr/>
                <p:nvPr/>
              </p:nvSpPr>
              <p:spPr>
                <a:xfrm rot="16200000">
                  <a:off x="5628809" y="1551481"/>
                  <a:ext cx="2023674" cy="2338465"/>
                </a:xfrm>
                <a:prstGeom prst="arc">
                  <a:avLst>
                    <a:gd name="adj1" fmla="val 16200000"/>
                    <a:gd name="adj2" fmla="val 645144"/>
                  </a:avLst>
                </a:prstGeom>
                <a:ln w="28575">
                  <a:solidFill>
                    <a:schemeClr val="accent5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97670374-A435-B14D-814A-AD511E6C331E}"/>
                    </a:ext>
                  </a:extLst>
                </p:cNvPr>
                <p:cNvSpPr/>
                <p:nvPr/>
              </p:nvSpPr>
              <p:spPr>
                <a:xfrm rot="10618331">
                  <a:off x="5563826" y="2670772"/>
                  <a:ext cx="2023674" cy="175379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4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1B3481F-16DF-554C-B83A-7DE734CE44C0}"/>
                    </a:ext>
                  </a:extLst>
                </p:cNvPr>
                <p:cNvSpPr/>
                <p:nvPr/>
              </p:nvSpPr>
              <p:spPr>
                <a:xfrm rot="1649067">
                  <a:off x="6883043" y="1980772"/>
                  <a:ext cx="2023674" cy="2868619"/>
                </a:xfrm>
                <a:prstGeom prst="arc">
                  <a:avLst>
                    <a:gd name="adj1" fmla="val 16200000"/>
                    <a:gd name="adj2" fmla="val 683396"/>
                  </a:avLst>
                </a:prstGeom>
                <a:ln w="28575">
                  <a:solidFill>
                    <a:schemeClr val="accent6"/>
                  </a:solidFill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663415D-49AD-FE41-824F-58B051728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9916" y="501361"/>
                <a:ext cx="5741234" cy="1110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5">
                        <a:lumMod val="50000"/>
                      </a:schemeClr>
                    </a:solidFill>
                  </a:rPr>
                  <a:t>explore and understand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1F0394-A219-9B4D-8EA5-70A4000E2961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09" y="2853523"/>
              <a:ext cx="7944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CE3575-B6E1-924C-8192-5EAB5C458014}"/>
                </a:ext>
              </a:extLst>
            </p:cNvPr>
            <p:cNvCxnSpPr>
              <a:cxnSpLocks/>
            </p:cNvCxnSpPr>
            <p:nvPr/>
          </p:nvCxnSpPr>
          <p:spPr>
            <a:xfrm>
              <a:off x="7956698" y="2853523"/>
              <a:ext cx="76757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924D32-EE7F-7B47-B741-F2EC2E56B147}"/>
              </a:ext>
            </a:extLst>
          </p:cNvPr>
          <p:cNvSpPr/>
          <p:nvPr/>
        </p:nvSpPr>
        <p:spPr>
          <a:xfrm>
            <a:off x="6923699" y="6533340"/>
            <a:ext cx="5291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adapted from Wickham (2019)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for Data Science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1D5441-19FF-FA44-AC50-C496BA4A7AF3}"/>
              </a:ext>
            </a:extLst>
          </p:cNvPr>
          <p:cNvGrpSpPr/>
          <p:nvPr/>
        </p:nvGrpSpPr>
        <p:grpSpPr>
          <a:xfrm>
            <a:off x="8568640" y="0"/>
            <a:ext cx="3180908" cy="1110749"/>
            <a:chOff x="8568640" y="0"/>
            <a:chExt cx="3180908" cy="1110749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19681B39-B531-0F4F-B261-5E9A70CBEC25}"/>
                </a:ext>
              </a:extLst>
            </p:cNvPr>
            <p:cNvSpPr txBox="1">
              <a:spLocks/>
            </p:cNvSpPr>
            <p:nvPr/>
          </p:nvSpPr>
          <p:spPr>
            <a:xfrm>
              <a:off x="9719662" y="0"/>
              <a:ext cx="2029886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welcome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6819BB-1798-2346-BEE1-C4E46A7DF53D}"/>
                </a:ext>
              </a:extLst>
            </p:cNvPr>
            <p:cNvSpPr/>
            <p:nvPr/>
          </p:nvSpPr>
          <p:spPr>
            <a:xfrm>
              <a:off x="8568640" y="320405"/>
              <a:ext cx="1151021" cy="4699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363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30" y="6626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29393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scatter plot using the gapminder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Show </a:t>
            </a:r>
            <a:r>
              <a:rPr lang="en-US" sz="1700" b="1" dirty="0"/>
              <a:t>GDP per capita</a:t>
            </a:r>
            <a:r>
              <a:rPr lang="en-US" sz="1700" dirty="0"/>
              <a:t> on the x axis and </a:t>
            </a:r>
            <a:r>
              <a:rPr lang="en-US" sz="1700" b="1" dirty="0"/>
              <a:t>population </a:t>
            </a:r>
            <a:r>
              <a:rPr lang="en-US" sz="1700" dirty="0"/>
              <a:t>on the y axis.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/>
              <a:t>Colour</a:t>
            </a:r>
            <a:r>
              <a:rPr lang="en-US" sz="1700" dirty="0"/>
              <a:t> should represent </a:t>
            </a:r>
            <a:r>
              <a:rPr lang="en-US" sz="1700" b="1" dirty="0"/>
              <a:t>life expectancy</a:t>
            </a:r>
            <a:r>
              <a:rPr lang="en-US" sz="17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transparency </a:t>
            </a:r>
            <a:r>
              <a:rPr lang="en-US" sz="1700" dirty="0"/>
              <a:t>to 0.8.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</a:t>
            </a:r>
            <a:r>
              <a:rPr lang="en-US" sz="1700" b="1" dirty="0"/>
              <a:t>size</a:t>
            </a:r>
            <a:r>
              <a:rPr lang="en-US" sz="1700" dirty="0"/>
              <a:t> to 3.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i="1" dirty="0"/>
              <a:t>Using </a:t>
            </a:r>
            <a:r>
              <a:rPr lang="en-US" sz="17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1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7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x axis to scale to log 10.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y axis to scale to log 10. </a:t>
            </a:r>
          </a:p>
          <a:p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Set the theme to </a:t>
            </a:r>
            <a:r>
              <a:rPr lang="en-US" sz="1700" b="1" dirty="0" err="1"/>
              <a:t>theme_dark</a:t>
            </a:r>
            <a:r>
              <a:rPr lang="en-US" sz="1700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514AE5-EDE8-B841-B3CB-3E33A6985FDA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BA360BD-2E09-C447-81CB-B7FF232FFCE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1D52B3-CC4A-F744-BA83-213E9837841D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E9583-5B50-424F-83B1-2FB4CED9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24" y="1727458"/>
            <a:ext cx="5142976" cy="4363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9B80C-4A9D-9B49-9157-165E6C65DC69}"/>
              </a:ext>
            </a:extLst>
          </p:cNvPr>
          <p:cNvSpPr txBox="1"/>
          <p:nvPr/>
        </p:nvSpPr>
        <p:spPr>
          <a:xfrm>
            <a:off x="7510272" y="6103116"/>
            <a:ext cx="418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Broody.</a:t>
            </a:r>
          </a:p>
        </p:txBody>
      </p:sp>
    </p:spTree>
    <p:extLst>
      <p:ext uri="{BB962C8B-B14F-4D97-AF65-F5344CB8AC3E}">
        <p14:creationId xmlns:p14="http://schemas.microsoft.com/office/powerpoint/2010/main" val="10313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interactive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2998744"/>
            <a:ext cx="60815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2635153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create a plot and assign it: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C621C-D924-1D49-8273-10A71B4A7C32}"/>
              </a:ext>
            </a:extLst>
          </p:cNvPr>
          <p:cNvSpPr/>
          <p:nvPr/>
        </p:nvSpPr>
        <p:spPr>
          <a:xfrm>
            <a:off x="838199" y="5656600"/>
            <a:ext cx="6081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b="1" dirty="0" err="1">
                <a:latin typeface="Consolas" panose="020B0609020204030204" pitchFamily="49" charset="0"/>
                <a:cs typeface="Consolas" panose="020B0609020204030204" pitchFamily="49" charset="0"/>
              </a:rPr>
              <a:t>p_facet</a:t>
            </a:r>
            <a:r>
              <a:rPr lang="en-AU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D155-F68A-6049-881A-C872B2DB239C}"/>
              </a:ext>
            </a:extLst>
          </p:cNvPr>
          <p:cNvSpPr txBox="1"/>
          <p:nvPr/>
        </p:nvSpPr>
        <p:spPr>
          <a:xfrm>
            <a:off x="838198" y="5293009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Then we put our plot inside the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ggplotly</a:t>
            </a:r>
            <a:r>
              <a:rPr lang="en-AU" dirty="0"/>
              <a:t> function:</a:t>
            </a:r>
          </a:p>
        </p:txBody>
      </p:sp>
    </p:spTree>
    <p:extLst>
      <p:ext uri="{BB962C8B-B14F-4D97-AF65-F5344CB8AC3E}">
        <p14:creationId xmlns:p14="http://schemas.microsoft.com/office/powerpoint/2010/main" val="1530639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668121"/>
            <a:ext cx="10515600" cy="5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Making it </a:t>
            </a:r>
            <a:r>
              <a:rPr lang="en-US" b="1" dirty="0">
                <a:solidFill>
                  <a:schemeClr val="accent2"/>
                </a:solidFill>
              </a:rPr>
              <a:t>dance </a:t>
            </a:r>
            <a:r>
              <a:rPr lang="en-US" sz="2000" dirty="0"/>
              <a:t>(making a </a:t>
            </a:r>
            <a:r>
              <a:rPr lang="en-US" sz="2000" b="1" dirty="0"/>
              <a:t>gif</a:t>
            </a:r>
            <a:r>
              <a:rPr lang="en-US" sz="20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74607-4842-9249-A742-828191B687C2}"/>
              </a:ext>
            </a:extLst>
          </p:cNvPr>
          <p:cNvSpPr/>
          <p:nvPr/>
        </p:nvSpPr>
        <p:spPr>
          <a:xfrm>
            <a:off x="838200" y="1840376"/>
            <a:ext cx="608158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gifski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endParaRPr lang="en-AU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gganimate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44F8-D18F-6148-A1F7-F824E0841987}"/>
              </a:ext>
            </a:extLst>
          </p:cNvPr>
          <p:cNvSpPr/>
          <p:nvPr/>
        </p:nvSpPr>
        <p:spPr>
          <a:xfrm>
            <a:off x="838200" y="3598349"/>
            <a:ext cx="6081584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gapminder)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lifeExp,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gdpPercap,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scale_y_log10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continent)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labs(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“Year {round(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frame_time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, 0)}”) +</a:t>
            </a:r>
          </a:p>
          <a:p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transition_time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DAECD-0EFE-F04A-94C4-2BB6E027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4" y="1592263"/>
            <a:ext cx="50800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E52E0-DD9A-5C44-B523-FCBC302B5C99}"/>
              </a:ext>
            </a:extLst>
          </p:cNvPr>
          <p:cNvSpPr txBox="1"/>
          <p:nvPr/>
        </p:nvSpPr>
        <p:spPr>
          <a:xfrm>
            <a:off x="805438" y="1509239"/>
            <a:ext cx="59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need to install a few additional packages: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AF7-9584-E547-8490-184D4355E351}"/>
              </a:ext>
            </a:extLst>
          </p:cNvPr>
          <p:cNvSpPr txBox="1"/>
          <p:nvPr/>
        </p:nvSpPr>
        <p:spPr>
          <a:xfrm>
            <a:off x="838199" y="3234758"/>
            <a:ext cx="62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After that, we just add </a:t>
            </a:r>
            <a:r>
              <a:rPr lang="en-AU" b="1" dirty="0"/>
              <a:t>one line</a:t>
            </a:r>
            <a:r>
              <a:rPr lang="en-AU" dirty="0"/>
              <a:t> to our normal plot:</a:t>
            </a:r>
          </a:p>
        </p:txBody>
      </p:sp>
    </p:spTree>
    <p:extLst>
      <p:ext uri="{BB962C8B-B14F-4D97-AF65-F5344CB8AC3E}">
        <p14:creationId xmlns:p14="http://schemas.microsoft.com/office/powerpoint/2010/main" val="32119756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366DB6-8792-744A-90C9-1A59FB97A74F}"/>
              </a:ext>
            </a:extLst>
          </p:cNvPr>
          <p:cNvGrpSpPr/>
          <p:nvPr/>
        </p:nvGrpSpPr>
        <p:grpSpPr>
          <a:xfrm>
            <a:off x="4267200" y="762000"/>
            <a:ext cx="3642360" cy="1345718"/>
            <a:chOff x="8905805" y="-234969"/>
            <a:chExt cx="3642360" cy="134571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388C15A-F690-3A45-9FA3-F3D382A8222E}"/>
                </a:ext>
              </a:extLst>
            </p:cNvPr>
            <p:cNvSpPr txBox="1">
              <a:spLocks/>
            </p:cNvSpPr>
            <p:nvPr/>
          </p:nvSpPr>
          <p:spPr>
            <a:xfrm>
              <a:off x="8905805" y="0"/>
              <a:ext cx="364236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CA73AD-2154-4541-97CD-8297A9EC4B52}"/>
                </a:ext>
              </a:extLst>
            </p:cNvPr>
            <p:cNvSpPr/>
            <p:nvPr/>
          </p:nvSpPr>
          <p:spPr>
            <a:xfrm>
              <a:off x="10124301" y="-234969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6689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transform our data as we wish.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this using functions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dirty="0"/>
              <a:t> package.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have intuitive names like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filter</a:t>
            </a:r>
            <a:r>
              <a:rPr lang="en-US" dirty="0"/>
              <a:t> to filter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select</a:t>
            </a:r>
            <a:r>
              <a:rPr lang="en-US" dirty="0"/>
              <a:t> to select variables, and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summarise</a:t>
            </a:r>
            <a:r>
              <a:rPr lang="en-US" dirty="0"/>
              <a:t> (to summarise).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D6ED40-D321-B04F-99E1-081D67BC4452}"/>
              </a:ext>
            </a:extLst>
          </p:cNvPr>
          <p:cNvSpPr/>
          <p:nvPr/>
        </p:nvSpPr>
        <p:spPr>
          <a:xfrm>
            <a:off x="823210" y="623114"/>
            <a:ext cx="4730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Transforming our data</a:t>
            </a:r>
          </a:p>
        </p:txBody>
      </p:sp>
    </p:spTree>
    <p:extLst>
      <p:ext uri="{BB962C8B-B14F-4D97-AF65-F5344CB8AC3E}">
        <p14:creationId xmlns:p14="http://schemas.microsoft.com/office/powerpoint/2010/main" val="37490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508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is a </a:t>
            </a:r>
            <a:r>
              <a:rPr lang="en-US" sz="2400" b="1" dirty="0"/>
              <a:t>pipe</a:t>
            </a:r>
            <a:r>
              <a:rPr lang="en-US" sz="2400" dirty="0"/>
              <a:t>: %&gt;%</a:t>
            </a:r>
          </a:p>
          <a:p>
            <a:pPr marL="0" indent="0">
              <a:buNone/>
            </a:pPr>
            <a:r>
              <a:rPr lang="en-US" sz="1800" dirty="0"/>
              <a:t>The keyboard shortcut is </a:t>
            </a:r>
            <a:r>
              <a:rPr lang="en-US" sz="1800" dirty="0">
                <a:highlight>
                  <a:srgbClr val="EBECEB"/>
                </a:highlight>
              </a:rPr>
              <a:t>CMD + SHIFT + M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means: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take the thing on the left and pipe it </a:t>
            </a:r>
            <a:r>
              <a:rPr lang="en-US" b="1" dirty="0">
                <a:solidFill>
                  <a:schemeClr val="accent4"/>
                </a:solidFill>
              </a:rPr>
              <a:t>%&gt;%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into the first argument of the function on the right.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F2713A-455A-6A4D-B8E3-C895EA34F9DA}"/>
              </a:ext>
            </a:extLst>
          </p:cNvPr>
          <p:cNvGrpSpPr/>
          <p:nvPr/>
        </p:nvGrpSpPr>
        <p:grpSpPr>
          <a:xfrm>
            <a:off x="2313369" y="5685636"/>
            <a:ext cx="8452167" cy="923488"/>
            <a:chOff x="2313369" y="5685636"/>
            <a:chExt cx="8452167" cy="923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12C604-16C1-864F-B5FD-DD64F5F47F3B}"/>
                </a:ext>
              </a:extLst>
            </p:cNvPr>
            <p:cNvSpPr/>
            <p:nvPr/>
          </p:nvSpPr>
          <p:spPr>
            <a:xfrm>
              <a:off x="2313369" y="5699490"/>
              <a:ext cx="262740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AU" sz="2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F823810-F054-3246-86CF-F7E18853F088}"/>
                </a:ext>
              </a:extLst>
            </p:cNvPr>
            <p:cNvSpPr txBox="1">
              <a:spLocks/>
            </p:cNvSpPr>
            <p:nvPr/>
          </p:nvSpPr>
          <p:spPr>
            <a:xfrm>
              <a:off x="2325433" y="6175009"/>
              <a:ext cx="2612137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3C8A56-45A5-6F40-B769-B15F0E4CDCDB}"/>
                </a:ext>
              </a:extLst>
            </p:cNvPr>
            <p:cNvSpPr/>
            <p:nvPr/>
          </p:nvSpPr>
          <p:spPr>
            <a:xfrm>
              <a:off x="7552912" y="5685636"/>
              <a:ext cx="3212624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 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%&gt;% sum(</a:t>
              </a:r>
              <a:r>
                <a:rPr lang="en-AU" sz="24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19</a:t>
              </a:r>
              <a:r>
                <a:rPr lang="en-AU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AU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C7F99D0-37A1-004A-A3FD-1A8D1D7DBED3}"/>
                </a:ext>
              </a:extLst>
            </p:cNvPr>
            <p:cNvSpPr txBox="1">
              <a:spLocks/>
            </p:cNvSpPr>
            <p:nvPr/>
          </p:nvSpPr>
          <p:spPr>
            <a:xfrm>
              <a:off x="7564976" y="6161155"/>
              <a:ext cx="3193952" cy="434115"/>
            </a:xfrm>
            <a:prstGeom prst="rect">
              <a:avLst/>
            </a:prstGeom>
            <a:solidFill>
              <a:srgbClr val="FBFBFB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 19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50011-EB63-B642-84A4-AB709BE7B20A}"/>
                </a:ext>
              </a:extLst>
            </p:cNvPr>
            <p:cNvSpPr/>
            <p:nvPr/>
          </p:nvSpPr>
          <p:spPr>
            <a:xfrm>
              <a:off x="5312935" y="5699490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the same as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919374-7409-D04B-BECD-AF2B8E5FD3F2}"/>
              </a:ext>
            </a:extLst>
          </p:cNvPr>
          <p:cNvSpPr/>
          <p:nvPr/>
        </p:nvSpPr>
        <p:spPr>
          <a:xfrm>
            <a:off x="823210" y="623114"/>
            <a:ext cx="6184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</a:rPr>
              <a:t>A quick side-note about pipes</a:t>
            </a:r>
          </a:p>
        </p:txBody>
      </p:sp>
    </p:spTree>
    <p:extLst>
      <p:ext uri="{BB962C8B-B14F-4D97-AF65-F5344CB8AC3E}">
        <p14:creationId xmlns:p14="http://schemas.microsoft.com/office/powerpoint/2010/main" val="31469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B0991B-8A80-5943-A7E5-C8A921B60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30594"/>
              </p:ext>
            </p:extLst>
          </p:nvPr>
        </p:nvGraphicFramePr>
        <p:xfrm>
          <a:off x="947738" y="1176032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CA4425-DA8B-9042-8B0A-B7BDA6BCC0A5}"/>
              </a:ext>
            </a:extLst>
          </p:cNvPr>
          <p:cNvSpPr txBox="1"/>
          <p:nvPr/>
        </p:nvSpPr>
        <p:spPr>
          <a:xfrm>
            <a:off x="804886" y="642735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 </a:t>
            </a:r>
            <a:r>
              <a:rPr lang="en-US" sz="2800" dirty="0"/>
              <a:t>dataset: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B07A7-C631-9A47-8D55-253F0D9889CD}"/>
              </a:ext>
            </a:extLst>
          </p:cNvPr>
          <p:cNvSpPr/>
          <p:nvPr/>
        </p:nvSpPr>
        <p:spPr>
          <a:xfrm>
            <a:off x="0" y="617841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F64F6E-7CE0-4C4A-BEBD-EC956AE931F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3528AF1-3D8A-FE44-9755-5B918AD6456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0524C-40DC-B04D-BDAD-535CAE72CCBF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39528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2"/>
            <a:ext cx="10919247" cy="526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In your mind: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Filter the observations to exclude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endParaRPr lang="en-AU" dirty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AU" b="1" dirty="0">
                <a:cs typeface="Consolas" panose="020B0609020204030204" pitchFamily="49" charset="0"/>
              </a:rPr>
              <a:t>What does this dataset look like now?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A1C54-A351-E24F-892C-E4C3181CBB89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877BFF1-03D3-FE47-B2C8-56F16A76CDC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E09223-C75E-BF4A-A73A-70F2AC95816C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22361E0-0852-1947-AE10-46EACA42E35A}"/>
              </a:ext>
            </a:extLst>
          </p:cNvPr>
          <p:cNvSpPr/>
          <p:nvPr/>
        </p:nvSpPr>
        <p:spPr>
          <a:xfrm>
            <a:off x="823210" y="623114"/>
            <a:ext cx="915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Picture the </a:t>
            </a:r>
            <a:r>
              <a:rPr lang="en-AU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800" b="1" dirty="0">
                <a:cs typeface="Consolas" panose="020B0609020204030204" pitchFamily="49" charset="0"/>
              </a:rPr>
              <a:t> dataset it in your mind.</a:t>
            </a:r>
          </a:p>
        </p:txBody>
      </p:sp>
    </p:spTree>
    <p:extLst>
      <p:ext uri="{BB962C8B-B14F-4D97-AF65-F5344CB8AC3E}">
        <p14:creationId xmlns:p14="http://schemas.microsoft.com/office/powerpoint/2010/main" val="42353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15639"/>
              </p:ext>
            </p:extLst>
          </p:nvPr>
        </p:nvGraphicFramePr>
        <p:xfrm>
          <a:off x="947738" y="1176034"/>
          <a:ext cx="7434734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8,691,212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9,712,569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10,794,968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12,217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11,872,264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14,526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13,177,000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16,789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14,074,100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18,334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15,184,200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19,477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16,257,249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21,889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17,481,977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23,425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18,565,243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26,998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19,546,792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30,688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50002"/>
              </p:ext>
            </p:extLst>
          </p:nvPr>
        </p:nvGraphicFramePr>
        <p:xfrm>
          <a:off x="8833394" y="1176033"/>
          <a:ext cx="1646246" cy="54249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6246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87,259,768,480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106,352,630,550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131,882,124,056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172,456,506,864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221,228,653,000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258,034,549,400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295,742,663,400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355,854,923,361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409,515,311,225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501,224,430,514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599,851,952,896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21CE4A-DC89-4B4F-A5E4-129E5F50801A}"/>
              </a:ext>
            </a:extLst>
          </p:cNvPr>
          <p:cNvSpPr txBox="1"/>
          <p:nvPr/>
        </p:nvSpPr>
        <p:spPr>
          <a:xfrm>
            <a:off x="829744" y="633117"/>
            <a:ext cx="760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a column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9B0EC6-F36B-794C-AB48-9FEE30786E1A}"/>
              </a:ext>
            </a:extLst>
          </p:cNvPr>
          <p:cNvSpPr/>
          <p:nvPr/>
        </p:nvSpPr>
        <p:spPr>
          <a:xfrm rot="10800000">
            <a:off x="8382472" y="3655994"/>
            <a:ext cx="450922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C306C-9FD3-D143-AE7E-BB1412943F04}"/>
              </a:ext>
            </a:extLst>
          </p:cNvPr>
          <p:cNvSpPr/>
          <p:nvPr/>
        </p:nvSpPr>
        <p:spPr>
          <a:xfrm>
            <a:off x="0" y="617843"/>
            <a:ext cx="12192000" cy="598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C53E7-1F1E-E148-9C73-13645469B0A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459BB-AC26-EB45-9FBD-2DA1DA750002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BF7488-4E20-2347-AB5D-EA40A0C4884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7712560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92263"/>
            <a:ext cx="10919247" cy="2503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a new column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</a:t>
            </a:r>
            <a:r>
              <a:rPr lang="en-AU" dirty="0">
                <a:cs typeface="Consolas" panose="020B0609020204030204" pitchFamily="49" charset="0"/>
              </a:rPr>
              <a:t> that is the product 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and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AU" dirty="0">
                <a:cs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Create or change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mutate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5" y="5963518"/>
            <a:ext cx="4982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mutated to have an additional column called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6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138194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465BE-C99A-F84A-BFFB-C12C43F161F8}"/>
              </a:ext>
            </a:extLst>
          </p:cNvPr>
          <p:cNvCxnSpPr>
            <a:cxnSpLocks/>
          </p:cNvCxnSpPr>
          <p:nvPr/>
        </p:nvCxnSpPr>
        <p:spPr>
          <a:xfrm>
            <a:off x="8644329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4583B4-F578-1949-BFF5-D957224650A6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8D18DF3-E81C-F24B-9AE0-3D6F00B13FBD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DC9723-B550-E64E-A89B-17BD989E0E60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DDB3F-3E98-AF4C-B6D5-18A2EFDB8849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69CD89-EE19-E345-88A5-8856CB3BD1B0}"/>
              </a:ext>
            </a:extLst>
          </p:cNvPr>
          <p:cNvSpPr/>
          <p:nvPr/>
        </p:nvSpPr>
        <p:spPr>
          <a:xfrm>
            <a:off x="5251622" y="4333791"/>
            <a:ext cx="3534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B0F44B-C49D-3442-AD06-EE54ED4007EB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ACF80-6293-5541-A87B-24A264975DC4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0D4F2C-ED42-4E48-A0CD-72ECE7415851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Adding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921049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702D-553D-3746-8522-2F249348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2"/>
              </a:clrFrom>
              <a:clrTo>
                <a:srgbClr val="F5F5F2">
                  <a:alpha val="0"/>
                </a:srgbClr>
              </a:clrTo>
            </a:clrChange>
          </a:blip>
          <a:srcRect b="7179"/>
          <a:stretch/>
        </p:blipFill>
        <p:spPr>
          <a:xfrm>
            <a:off x="3299810" y="-185737"/>
            <a:ext cx="9391649" cy="6538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69192F-67D6-7E41-AF33-70B26AF6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40" y="1466037"/>
            <a:ext cx="3394364" cy="35493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Made by Timo </a:t>
            </a:r>
            <a:br>
              <a:rPr lang="en-US" sz="2400" dirty="0"/>
            </a:br>
            <a:r>
              <a:rPr lang="en-US" sz="2400" dirty="0" err="1"/>
              <a:t>Grossenbacher</a:t>
            </a:r>
            <a:r>
              <a:rPr lang="en-US" sz="2400" dirty="0"/>
              <a:t> in R using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It’s really nice.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4AF1B-57DA-D248-A920-C53147803DF3}"/>
              </a:ext>
            </a:extLst>
          </p:cNvPr>
          <p:cNvSpPr/>
          <p:nvPr/>
        </p:nvSpPr>
        <p:spPr>
          <a:xfrm>
            <a:off x="805441" y="505690"/>
            <a:ext cx="3781805" cy="65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The same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D26AF-C24B-064E-8E10-905BA9E9DBA3}"/>
              </a:ext>
            </a:extLst>
          </p:cNvPr>
          <p:cNvSpPr/>
          <p:nvPr/>
        </p:nvSpPr>
        <p:spPr>
          <a:xfrm>
            <a:off x="805440" y="6142864"/>
            <a:ext cx="10321636" cy="70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code used recreation can be found here: </a:t>
            </a:r>
            <a:br>
              <a:rPr lang="en-US" sz="1600" dirty="0"/>
            </a:br>
            <a:r>
              <a:rPr lang="en-US" sz="1200" dirty="0">
                <a:hlinkClick r:id="rId3"/>
              </a:rPr>
              <a:t>https://timogrossenbacher.ch/2016/12/beautiful-thematic-maps-with-ggplot2-only/</a:t>
            </a:r>
            <a:r>
              <a:rPr lang="en-US" sz="12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80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80031"/>
              </p:ext>
            </p:extLst>
          </p:nvPr>
        </p:nvGraphicFramePr>
        <p:xfrm>
          <a:off x="947738" y="1587512"/>
          <a:ext cx="7434734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757274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1173242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407891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172701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75382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64017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53198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35872"/>
              </p:ext>
            </p:extLst>
          </p:nvPr>
        </p:nvGraphicFramePr>
        <p:xfrm>
          <a:off x="8437154" y="1587511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804886" y="645283"/>
            <a:ext cx="51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Filter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DF1D10-0BC4-4E49-89B5-51BEB3A18C2B}"/>
              </a:ext>
            </a:extLst>
          </p:cNvPr>
          <p:cNvSpPr/>
          <p:nvPr/>
        </p:nvSpPr>
        <p:spPr>
          <a:xfrm>
            <a:off x="480522" y="3728628"/>
            <a:ext cx="369333" cy="36933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F7F3DDF-FBF6-0543-BE32-DB59FED60301}"/>
              </a:ext>
            </a:extLst>
          </p:cNvPr>
          <p:cNvSpPr/>
          <p:nvPr/>
        </p:nvSpPr>
        <p:spPr>
          <a:xfrm>
            <a:off x="623944" y="2212662"/>
            <a:ext cx="225911" cy="141602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7D5C-AD8C-CA40-895D-6A9C7931A9EB}"/>
              </a:ext>
            </a:extLst>
          </p:cNvPr>
          <p:cNvSpPr txBox="1"/>
          <p:nvPr/>
        </p:nvSpPr>
        <p:spPr>
          <a:xfrm rot="16200000">
            <a:off x="-829112" y="2736006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DFCC-E3FF-7749-BF6D-D67B3053B054}"/>
              </a:ext>
            </a:extLst>
          </p:cNvPr>
          <p:cNvSpPr txBox="1"/>
          <p:nvPr/>
        </p:nvSpPr>
        <p:spPr>
          <a:xfrm rot="16200000">
            <a:off x="-232336" y="3747641"/>
            <a:ext cx="10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282D4-DDE8-4345-9A5C-83706E339DBE}"/>
              </a:ext>
            </a:extLst>
          </p:cNvPr>
          <p:cNvSpPr/>
          <p:nvPr/>
        </p:nvSpPr>
        <p:spPr>
          <a:xfrm>
            <a:off x="0" y="617841"/>
            <a:ext cx="12192000" cy="345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393F1-DD15-1D44-AD85-C16E936CC235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2934C66-6B53-234F-8075-9A946EC8262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D32B92-3B58-294E-AF6C-8B53DB385D5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4908698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61485"/>
            <a:ext cx="10919247" cy="2534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the observations to include only those from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2007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Filter observations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filter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equal to</a:t>
            </a:r>
            <a:endParaRPr lang="en-AU" dirty="0"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AU" dirty="0">
                <a:cs typeface="Consolas" panose="020B0609020204030204" pitchFamily="49" charset="0"/>
              </a:rPr>
              <a:t> means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is not equal to</a:t>
            </a:r>
            <a:endParaRPr lang="en-AU" dirty="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69476" y="6016074"/>
            <a:ext cx="528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filtered to keep all observations where year IS equal to 2007.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76E53-99EC-0343-A4FB-CC325BE424E1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4234-AB63-1446-A68E-EC2F291FD015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7ED94-648D-D945-9AB3-32E35441A2C9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FCDD6-8BBB-9841-92DA-F8D1955771AA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065863" y="5617603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FE16B-9217-B44D-AD5D-24E04720F58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5C23D3A-0150-744A-A86E-C28BC475FE80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F3C1F-4A7A-664A-B41C-953E8D8B0382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DB8B0-23EA-314B-9D22-EB024121501B}"/>
              </a:ext>
            </a:extLst>
          </p:cNvPr>
          <p:cNvSpPr/>
          <p:nvPr/>
        </p:nvSpPr>
        <p:spPr>
          <a:xfrm>
            <a:off x="796158" y="639794"/>
            <a:ext cx="609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Filtering our dataset</a:t>
            </a:r>
          </a:p>
        </p:txBody>
      </p:sp>
    </p:spTree>
    <p:extLst>
      <p:ext uri="{BB962C8B-B14F-4D97-AF65-F5344CB8AC3E}">
        <p14:creationId xmlns:p14="http://schemas.microsoft.com/office/powerpoint/2010/main" val="2722858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1EEFB-F6CD-6B44-B7BB-B8B26C7C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51763"/>
              </p:ext>
            </p:extLst>
          </p:nvPr>
        </p:nvGraphicFramePr>
        <p:xfrm>
          <a:off x="947738" y="1602755"/>
          <a:ext cx="6838517" cy="2758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7189">
                  <a:extLst>
                    <a:ext uri="{9D8B030D-6E8A-4147-A177-3AD203B41FA5}">
                      <a16:colId xmlns:a16="http://schemas.microsoft.com/office/drawing/2014/main" val="4147265706"/>
                    </a:ext>
                  </a:extLst>
                </a:gridCol>
                <a:gridCol w="1396437">
                  <a:extLst>
                    <a:ext uri="{9D8B030D-6E8A-4147-A177-3AD203B41FA5}">
                      <a16:colId xmlns:a16="http://schemas.microsoft.com/office/drawing/2014/main" val="797819295"/>
                    </a:ext>
                  </a:extLst>
                </a:gridCol>
                <a:gridCol w="409691">
                  <a:extLst>
                    <a:ext uri="{9D8B030D-6E8A-4147-A177-3AD203B41FA5}">
                      <a16:colId xmlns:a16="http://schemas.microsoft.com/office/drawing/2014/main" val="255953504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16673129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2951985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5142560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year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lifeExp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gdpPercap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94590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69.1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8,691,212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10,040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6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9,712,569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10,950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10,794,968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12,217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1967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11,872,264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14,526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3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71.9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13,177,000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16,789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7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14,074,100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18,334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5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15,184,200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19,477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1987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76.3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16,257,249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21,889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2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17,481,977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23,425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4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78.8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18,565,243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26,998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25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80.4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19,546,792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30,688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989"/>
                  </a:ext>
                </a:extLst>
              </a:tr>
              <a:tr h="397982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Australia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Oceania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20,434,176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34,435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90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26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EDA5E-98A9-DD4A-9D78-E050A953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46698"/>
              </p:ext>
            </p:extLst>
          </p:nvPr>
        </p:nvGraphicFramePr>
        <p:xfrm>
          <a:off x="7877428" y="1602754"/>
          <a:ext cx="1655310" cy="2796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5310">
                  <a:extLst>
                    <a:ext uri="{9D8B030D-6E8A-4147-A177-3AD203B41FA5}">
                      <a16:colId xmlns:a16="http://schemas.microsoft.com/office/drawing/2014/main" val="919001861"/>
                    </a:ext>
                  </a:extLst>
                </a:gridCol>
              </a:tblGrid>
              <a:tr h="25769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74824"/>
                  </a:ext>
                </a:extLst>
              </a:tr>
              <a:tr h="257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5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87,259,768,480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106,352,630,550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9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131,882,124,056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172,456,506,864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221,228,653,000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37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258,034,549,400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0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295,742,663,400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9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355,854,923,361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2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409,515,311,225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501,224,430,514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7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599,851,952,896 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88199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703,650,850,560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67290"/>
                  </a:ext>
                </a:extLst>
              </a:tr>
              <a:tr h="370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684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BC201E-4D87-CD44-A66B-6148F2311973}"/>
              </a:ext>
            </a:extLst>
          </p:cNvPr>
          <p:cNvSpPr txBox="1"/>
          <p:nvPr/>
        </p:nvSpPr>
        <p:spPr>
          <a:xfrm>
            <a:off x="798725" y="640191"/>
            <a:ext cx="570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 a variable with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7177B-1ABF-BE4D-96E5-013BFB5FEBB7}"/>
              </a:ext>
            </a:extLst>
          </p:cNvPr>
          <p:cNvSpPr txBox="1"/>
          <p:nvPr/>
        </p:nvSpPr>
        <p:spPr>
          <a:xfrm>
            <a:off x="3950676" y="4473564"/>
            <a:ext cx="228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Dropped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AC13B-362F-2D4C-921F-434F3117D250}"/>
              </a:ext>
            </a:extLst>
          </p:cNvPr>
          <p:cNvCxnSpPr>
            <a:cxnSpLocks/>
          </p:cNvCxnSpPr>
          <p:nvPr/>
        </p:nvCxnSpPr>
        <p:spPr>
          <a:xfrm>
            <a:off x="4136746" y="4361032"/>
            <a:ext cx="417131" cy="29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FA9F5-3B8F-964B-B06A-6BBAA6EB005A}"/>
              </a:ext>
            </a:extLst>
          </p:cNvPr>
          <p:cNvSpPr/>
          <p:nvPr/>
        </p:nvSpPr>
        <p:spPr>
          <a:xfrm>
            <a:off x="0" y="617844"/>
            <a:ext cx="12192000" cy="379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CFF3A9-E85F-5D47-B105-0CA31E6C4FD4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7E384FC-B105-A64B-A07D-ADFD548EDB15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74EB2B-B9F8-854A-9389-AEAF736CE259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3600532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64" y="1515319"/>
            <a:ext cx="10919247" cy="2234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Remove the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gdpPercap</a:t>
            </a:r>
            <a:r>
              <a:rPr lang="en-AU" dirty="0">
                <a:cs typeface="Consolas" panose="020B0609020204030204" pitchFamily="49" charset="0"/>
              </a:rPr>
              <a:t> column.</a:t>
            </a: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cs typeface="Consolas" panose="020B0609020204030204" pitchFamily="49" charset="0"/>
              </a:rPr>
              <a:t>Drop columns using </a:t>
            </a:r>
            <a:r>
              <a:rPr lang="en-AU" b="1" dirty="0">
                <a:solidFill>
                  <a:schemeClr val="accent4"/>
                </a:solidFill>
                <a:cs typeface="Consolas" panose="020B0609020204030204" pitchFamily="49" charset="0"/>
              </a:rPr>
              <a:t>select</a:t>
            </a:r>
            <a:r>
              <a:rPr lang="en-AU" dirty="0"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endParaRPr lang="en-AU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4786606"/>
            <a:ext cx="106108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gapminder07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    		  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86A4-5C25-5642-801D-607082C11D43}"/>
              </a:ext>
            </a:extLst>
          </p:cNvPr>
          <p:cNvSpPr/>
          <p:nvPr/>
        </p:nvSpPr>
        <p:spPr>
          <a:xfrm>
            <a:off x="3805446" y="5963518"/>
            <a:ext cx="3082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C6A0-F87F-D94C-BA4C-BEC6D0F5D52A}"/>
              </a:ext>
            </a:extLst>
          </p:cNvPr>
          <p:cNvCxnSpPr>
            <a:cxnSpLocks/>
          </p:cNvCxnSpPr>
          <p:nvPr/>
        </p:nvCxnSpPr>
        <p:spPr>
          <a:xfrm>
            <a:off x="4286476" y="560676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1B4DD6-9F7D-5B48-BB46-8B0D335473D4}"/>
              </a:ext>
            </a:extLst>
          </p:cNvPr>
          <p:cNvSpPr/>
          <p:nvPr/>
        </p:nvSpPr>
        <p:spPr>
          <a:xfrm>
            <a:off x="1199306" y="4095747"/>
            <a:ext cx="3360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Redefine the object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48634-1B81-F644-BD6C-6717451F135F}"/>
              </a:ext>
            </a:extLst>
          </p:cNvPr>
          <p:cNvSpPr/>
          <p:nvPr/>
        </p:nvSpPr>
        <p:spPr>
          <a:xfrm>
            <a:off x="5251622" y="4333791"/>
            <a:ext cx="3759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gapminder07</a:t>
            </a:r>
            <a:r>
              <a:rPr lang="en-US" sz="16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74D4ED-108E-7243-BE47-2C98E465E4F3}"/>
              </a:ext>
            </a:extLst>
          </p:cNvPr>
          <p:cNvCxnSpPr>
            <a:cxnSpLocks/>
          </p:cNvCxnSpPr>
          <p:nvPr/>
        </p:nvCxnSpPr>
        <p:spPr>
          <a:xfrm>
            <a:off x="2229518" y="4391378"/>
            <a:ext cx="0" cy="39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5684F4-6B00-6748-8B7A-1FD785EB53DD}"/>
              </a:ext>
            </a:extLst>
          </p:cNvPr>
          <p:cNvCxnSpPr>
            <a:cxnSpLocks/>
          </p:cNvCxnSpPr>
          <p:nvPr/>
        </p:nvCxnSpPr>
        <p:spPr>
          <a:xfrm flipH="1">
            <a:off x="4862696" y="4480513"/>
            <a:ext cx="388926" cy="38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F0844C-C904-5944-AC3C-8113BE481398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859F701-BA46-9840-9A20-157F2988BCA3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D93C0A-C070-3C49-9634-1FFAB899D053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A0176-2813-AD4D-8178-05B805A1772B}"/>
              </a:ext>
            </a:extLst>
          </p:cNvPr>
          <p:cNvSpPr/>
          <p:nvPr/>
        </p:nvSpPr>
        <p:spPr>
          <a:xfrm>
            <a:off x="796158" y="639794"/>
            <a:ext cx="7163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cs typeface="Consolas" panose="020B0609020204030204" pitchFamily="49" charset="0"/>
              </a:rPr>
              <a:t>Dropping a variable with code</a:t>
            </a:r>
          </a:p>
        </p:txBody>
      </p:sp>
    </p:spTree>
    <p:extLst>
      <p:ext uri="{BB962C8B-B14F-4D97-AF65-F5344CB8AC3E}">
        <p14:creationId xmlns:p14="http://schemas.microsoft.com/office/powerpoint/2010/main" val="3304963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E187-B933-4F42-90BD-8CC17EBE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93" y="657466"/>
            <a:ext cx="10919247" cy="51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cs typeface="Consolas" panose="020B0609020204030204" pitchFamily="49" charset="0"/>
              </a:rPr>
              <a:t>Combining it all</a:t>
            </a:r>
            <a:endParaRPr lang="en-AU" dirty="0">
              <a:cs typeface="Consolas" panose="020B0609020204030204" pitchFamily="49" charset="0"/>
            </a:endParaRPr>
          </a:p>
          <a:p>
            <a:endParaRPr lang="en-AU" dirty="0"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1DCBA2-F8D1-8A4F-9D2E-EAC1DD7DB28B}"/>
              </a:ext>
            </a:extLst>
          </p:cNvPr>
          <p:cNvSpPr/>
          <p:nvPr/>
        </p:nvSpPr>
        <p:spPr>
          <a:xfrm>
            <a:off x="947738" y="1850674"/>
            <a:ext cx="1091924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gapminder07 &lt;- gapminder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(gdp = gdpPercap * pop)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(year == 2007)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pPr lvl="1"/>
            <a:endParaRPr lang="en-AU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AU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gdpPercap)</a:t>
            </a:r>
          </a:p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FF31-0762-C84F-ACDF-A4E0581613BD}"/>
              </a:ext>
            </a:extLst>
          </p:cNvPr>
          <p:cNvSpPr/>
          <p:nvPr/>
        </p:nvSpPr>
        <p:spPr>
          <a:xfrm>
            <a:off x="859464" y="5397561"/>
            <a:ext cx="797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cs typeface="Consolas" panose="020B0609020204030204" pitchFamily="49" charset="0"/>
              </a:rPr>
              <a:t>Now the </a:t>
            </a:r>
            <a:r>
              <a:rPr lang="en-AU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2400" dirty="0">
                <a:cs typeface="Consolas" panose="020B0609020204030204" pitchFamily="49" charset="0"/>
              </a:rPr>
              <a:t> dataset is what you pictured!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13DE3-CEE7-284E-A1BB-E70AAD7266C1}"/>
              </a:ext>
            </a:extLst>
          </p:cNvPr>
          <p:cNvSpPr/>
          <p:nvPr/>
        </p:nvSpPr>
        <p:spPr>
          <a:xfrm>
            <a:off x="6990524" y="4085889"/>
            <a:ext cx="265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Negatively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(drop) the variable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EECEE-BF8C-9046-A724-AE1266120F5B}"/>
              </a:ext>
            </a:extLst>
          </p:cNvPr>
          <p:cNvSpPr/>
          <p:nvPr/>
        </p:nvSpPr>
        <p:spPr>
          <a:xfrm>
            <a:off x="8301164" y="3344437"/>
            <a:ext cx="3477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observations where year does not equal 2007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7850CF-FA1A-0243-8E46-956AC53ABBDB}"/>
              </a:ext>
            </a:extLst>
          </p:cNvPr>
          <p:cNvSpPr/>
          <p:nvPr/>
        </p:nvSpPr>
        <p:spPr>
          <a:xfrm>
            <a:off x="9572379" y="2513188"/>
            <a:ext cx="220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a column called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which is the product of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gdpPercap</a:t>
            </a:r>
            <a:r>
              <a:rPr lang="en-US" sz="12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pop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endParaRPr lang="en-US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860C0-B84F-3345-AA99-BA875E48CD4C}"/>
              </a:ext>
            </a:extLst>
          </p:cNvPr>
          <p:cNvSpPr/>
          <p:nvPr/>
        </p:nvSpPr>
        <p:spPr>
          <a:xfrm>
            <a:off x="6465805" y="1956402"/>
            <a:ext cx="2800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the gapminder dataset </a:t>
            </a:r>
            <a:r>
              <a:rPr lang="en-U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51CAB-61EA-1243-8293-214AF70607A2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25704C9-79F5-1E46-B117-381CC478D728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E75EEE-4147-D040-B884-DFE65BAA4A3B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736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  <p:bldP spid="19" grpId="0"/>
      <p:bldP spid="20" grpId="0"/>
      <p:bldP spid="21" grpId="0"/>
      <p:bldP spid="2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1A480-5624-9348-99F5-EC737578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534"/>
            <a:ext cx="6564682" cy="5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Exercise</a:t>
            </a:r>
            <a:endParaRPr lang="en-US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AD807-8C67-214D-9D19-3C372BD5D715}"/>
              </a:ext>
            </a:extLst>
          </p:cNvPr>
          <p:cNvSpPr/>
          <p:nvPr/>
        </p:nvSpPr>
        <p:spPr>
          <a:xfrm>
            <a:off x="838200" y="1727458"/>
            <a:ext cx="619289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new dataset called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It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observations from Australia.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The filter will be: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country == “Australia”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new variable called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which is GDP per capita divided by life expectancy.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a scatter plot using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US" dirty="0" err="1"/>
              <a:t>.</a:t>
            </a:r>
            <a:r>
              <a:rPr lang="en-US" dirty="0"/>
              <a:t> It should show: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US" dirty="0"/>
              <a:t> on one axis,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/>
              <a:t> on the other,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it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Then, add a line plot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4C71-6204-9942-B0B5-FA3E06A89F51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B3E959-F950-014C-A7FF-6E614851E5C9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4"/>
                  </a:solidFill>
                </a:rPr>
                <a:t>transform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0649ED-1FE6-5346-ADD7-6D2581B79E87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764292F-1C6E-304D-8E83-5B4194572291}"/>
              </a:ext>
            </a:extLst>
          </p:cNvPr>
          <p:cNvSpPr/>
          <p:nvPr/>
        </p:nvSpPr>
        <p:spPr>
          <a:xfrm>
            <a:off x="7031091" y="1727458"/>
            <a:ext cx="5246253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(country == "Australia") %&gt;% </a:t>
            </a:r>
          </a:p>
          <a:p>
            <a:r>
              <a:rPr lang="en-AU" sz="16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mutate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= gdpPercap / lifeExp)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en-AU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gdpPClife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pop,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colour = year)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AU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47F-3D16-1646-A75B-C12D92DD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15" y="4639601"/>
            <a:ext cx="4075821" cy="2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use the same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800" dirty="0"/>
              <a:t> ideas to plot maps.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just need a variable that contains the </a:t>
            </a:r>
            <a:r>
              <a:rPr lang="en-US" sz="1800" b="1" dirty="0"/>
              <a:t>geometries</a:t>
            </a:r>
            <a:r>
              <a:rPr lang="en-US" sz="1800" dirty="0"/>
              <a:t> of each area.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(simple features)</a:t>
            </a:r>
            <a:r>
              <a:rPr lang="en-US" sz="1800" dirty="0"/>
              <a:t> objects are great at this: </a:t>
            </a:r>
          </a:p>
          <a:p>
            <a:r>
              <a:rPr lang="en-US" sz="1800" dirty="0"/>
              <a:t>they are normal datasets with a ‘special’ variable called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geometry;</a:t>
            </a:r>
            <a:endParaRPr lang="en-US" sz="1800" dirty="0"/>
          </a:p>
          <a:p>
            <a:r>
              <a:rPr lang="en-US" sz="1800" dirty="0"/>
              <a:t>this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 </a:t>
            </a:r>
            <a:r>
              <a:rPr lang="en-US" sz="1800" dirty="0"/>
              <a:t>variable contains the instructions on how to draw the area.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3C4D7-7DC8-B645-8EEC-3E9E3E8189F1}"/>
              </a:ext>
            </a:extLst>
          </p:cNvPr>
          <p:cNvGrpSpPr/>
          <p:nvPr/>
        </p:nvGrpSpPr>
        <p:grpSpPr>
          <a:xfrm>
            <a:off x="5926898" y="1718632"/>
            <a:ext cx="6096000" cy="4661052"/>
            <a:chOff x="5926898" y="1718632"/>
            <a:chExt cx="6096000" cy="46610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79F7B-CED4-AF42-87D9-E1F8C386A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993" y="1718632"/>
              <a:ext cx="5764905" cy="427563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B2A94-F71C-B446-BF7F-6EC6348BDAE5}"/>
                </a:ext>
              </a:extLst>
            </p:cNvPr>
            <p:cNvSpPr/>
            <p:nvPr/>
          </p:nvSpPr>
          <p:spPr>
            <a:xfrm>
              <a:off x="5926898" y="5933408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AU" sz="1200" dirty="0"/>
                <a:t>‘Be a space wrangler’ by Allison Horst, </a:t>
              </a:r>
            </a:p>
            <a:p>
              <a:pPr algn="r"/>
              <a:r>
                <a:rPr lang="en-AU" sz="1100" dirty="0">
                  <a:hlinkClick r:id="rId3"/>
                </a:rPr>
                <a:t>https://twitter.com/allison_horst/status/1071456081308614656</a:t>
              </a:r>
              <a:r>
                <a:rPr lang="en-AU" sz="1100" dirty="0"/>
                <a:t> 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8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There is a file in your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800" dirty="0"/>
              <a:t> folder that contains this geometry variable, called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First, we install and load the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800" dirty="0"/>
              <a:t> package: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Then we read the data file using </a:t>
            </a:r>
            <a:r>
              <a:rPr lang="en-US" sz="1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1800" dirty="0"/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0BFD7-9732-9F4E-BDC6-0A5645048E8C}"/>
              </a:ext>
            </a:extLst>
          </p:cNvPr>
          <p:cNvSpPr txBox="1">
            <a:spLocks/>
          </p:cNvSpPr>
          <p:nvPr/>
        </p:nvSpPr>
        <p:spPr>
          <a:xfrm>
            <a:off x="874713" y="3234301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(“sf”)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9718B9-D345-DA48-9B90-3BC95A8FE4D3}"/>
              </a:ext>
            </a:extLst>
          </p:cNvPr>
          <p:cNvSpPr txBox="1">
            <a:spLocks/>
          </p:cNvSpPr>
          <p:nvPr/>
        </p:nvSpPr>
        <p:spPr>
          <a:xfrm>
            <a:off x="874713" y="3775008"/>
            <a:ext cx="5221287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(sf)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0569C-005B-C048-BEF6-E99F547B8D20}"/>
              </a:ext>
            </a:extLst>
          </p:cNvPr>
          <p:cNvSpPr txBox="1">
            <a:spLocks/>
          </p:cNvSpPr>
          <p:nvPr/>
        </p:nvSpPr>
        <p:spPr>
          <a:xfrm>
            <a:off x="894034" y="5293256"/>
            <a:ext cx="9264574" cy="434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(“data/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gapmapdata.Rds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00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4253753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Now we use the same ggplot syntax: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Data</a:t>
            </a:r>
            <a:endParaRPr lang="en-US" sz="1900" dirty="0"/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Aesthetics</a:t>
            </a:r>
          </a:p>
          <a:p>
            <a:pPr lvl="1"/>
            <a:r>
              <a:rPr lang="en-US" sz="1900" b="1" dirty="0">
                <a:solidFill>
                  <a:schemeClr val="accent5"/>
                </a:solidFill>
              </a:rPr>
              <a:t>Geom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We’ll start by plotting an empty world map: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74713" y="4651934"/>
            <a:ext cx="37690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3" y="1261838"/>
            <a:ext cx="6782380" cy="54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FE2FEA-F7AA-AF4A-B5DF-2F7C187790A7}"/>
              </a:ext>
            </a:extLst>
          </p:cNvPr>
          <p:cNvGrpSpPr/>
          <p:nvPr/>
        </p:nvGrpSpPr>
        <p:grpSpPr>
          <a:xfrm>
            <a:off x="8552605" y="0"/>
            <a:ext cx="3639395" cy="1110749"/>
            <a:chOff x="8552605" y="0"/>
            <a:chExt cx="3639395" cy="111074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91CB43-4CDE-564A-923A-74CFF9540624}"/>
                </a:ext>
              </a:extLst>
            </p:cNvPr>
            <p:cNvSpPr txBox="1">
              <a:spLocks/>
            </p:cNvSpPr>
            <p:nvPr/>
          </p:nvSpPr>
          <p:spPr>
            <a:xfrm>
              <a:off x="9738360" y="0"/>
              <a:ext cx="2453640" cy="111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accent5"/>
                  </a:solidFill>
                </a:rPr>
                <a:t>visualise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9DE42F-0885-9F47-AC07-9B424F9BC98A}"/>
                </a:ext>
              </a:extLst>
            </p:cNvPr>
            <p:cNvSpPr/>
            <p:nvPr/>
          </p:nvSpPr>
          <p:spPr>
            <a:xfrm>
              <a:off x="8552605" y="320405"/>
              <a:ext cx="1151021" cy="4699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2FFDB-3B35-9C4D-9758-9A8D6A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2"/>
            <a:ext cx="5257800" cy="483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And we can add an aesthetic: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800" dirty="0"/>
              <a:t> the countries by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590C9-F0FD-804F-BAC7-5C502508E4FB}"/>
              </a:ext>
            </a:extLst>
          </p:cNvPr>
          <p:cNvSpPr/>
          <p:nvPr/>
        </p:nvSpPr>
        <p:spPr>
          <a:xfrm>
            <a:off x="764447" y="636913"/>
            <a:ext cx="5971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Making a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51D3F-2228-2D4B-8BB8-1275DCE5E284}"/>
              </a:ext>
            </a:extLst>
          </p:cNvPr>
          <p:cNvSpPr/>
          <p:nvPr/>
        </p:nvSpPr>
        <p:spPr>
          <a:xfrm>
            <a:off x="857190" y="2418981"/>
            <a:ext cx="350908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gapmap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geometry,</a:t>
            </a:r>
          </a:p>
          <a:p>
            <a:r>
              <a:rPr lang="en-AU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fill =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gdpPercap) +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AU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geom_sf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A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F136-CEC1-644F-983E-7FFF095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71" y="817523"/>
            <a:ext cx="7941159" cy="6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13478</TotalTime>
  <Words>6217</Words>
  <Application>Microsoft Macintosh PowerPoint</Application>
  <PresentationFormat>Widescreen</PresentationFormat>
  <Paragraphs>1516</Paragraphs>
  <Slides>107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Consolas</vt:lpstr>
      <vt:lpstr>Helvetica Neue</vt:lpstr>
      <vt:lpstr>Herculanum</vt:lpstr>
      <vt:lpstr>Verdana</vt:lpstr>
      <vt:lpstr>Office Theme</vt:lpstr>
      <vt:lpstr>PowerPoint Presentation</vt:lpstr>
      <vt:lpstr>PowerPoint Presentation</vt:lpstr>
      <vt:lpstr>Workshop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Mackey</dc:creator>
  <cp:lastModifiedBy>William Mackey</cp:lastModifiedBy>
  <cp:revision>228</cp:revision>
  <cp:lastPrinted>2019-03-12T08:00:51Z</cp:lastPrinted>
  <dcterms:created xsi:type="dcterms:W3CDTF">2019-01-29T08:00:44Z</dcterms:created>
  <dcterms:modified xsi:type="dcterms:W3CDTF">2019-03-17T09:33:56Z</dcterms:modified>
</cp:coreProperties>
</file>